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10"/>
  </p:notesMasterIdLst>
  <p:sldIdLst>
    <p:sldId id="256" r:id="rId2"/>
    <p:sldId id="273" r:id="rId3"/>
    <p:sldId id="283" r:id="rId4"/>
    <p:sldId id="284" r:id="rId5"/>
    <p:sldId id="275" r:id="rId6"/>
    <p:sldId id="282" r:id="rId7"/>
    <p:sldId id="277" r:id="rId8"/>
    <p:sldId id="278" r:id="rId9"/>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פתיחה" id="{92773B4B-0ED3-FE41-9A82-F84D269264C5}">
          <p14:sldIdLst>
            <p14:sldId id="256"/>
          </p14:sldIdLst>
        </p14:section>
        <p14:section name="חלוקת כדור הארץ" id="{EB0B2EC2-C5C9-D043-B4B8-560B9329D8A5}">
          <p14:sldIdLst>
            <p14:sldId id="273"/>
            <p14:sldId id="283"/>
            <p14:sldId id="284"/>
            <p14:sldId id="275"/>
            <p14:sldId id="282"/>
            <p14:sldId id="277"/>
          </p14:sldIdLst>
        </p14:section>
        <p14:section name="פעילות סיכום" id="{E864FE54-9929-B449-88AA-F215DCDE7609}">
          <p14:sldIdLst>
            <p14:sldId id="278"/>
          </p14:sldIdLst>
        </p14:section>
        <p14:section name="טקסטים" id="{8F04314A-4380-C142-B7B7-859F6AAA0D3B}">
          <p14:sldIdLst/>
        </p14:section>
        <p14:section name="תמונות" id="{9B0AD73D-8901-564E-8D9D-9B7A1F14310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70E9"/>
    <a:srgbClr val="FF4DC9"/>
    <a:srgbClr val="78E35E"/>
    <a:srgbClr val="FFE2C1"/>
    <a:srgbClr val="FFDA87"/>
    <a:srgbClr val="FFE18F"/>
    <a:srgbClr val="FFF5E3"/>
    <a:srgbClr val="B9E183"/>
    <a:srgbClr val="FF5A42"/>
    <a:srgbClr val="FFEF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085FA9-847D-4DED-AB80-689D8672D554}" v="4" dt="2024-12-01T07:49:55.1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92"/>
    <p:restoredTop sz="80968" autoAdjust="0"/>
  </p:normalViewPr>
  <p:slideViewPr>
    <p:cSldViewPr snapToGrid="0">
      <p:cViewPr varScale="1">
        <p:scale>
          <a:sx n="58" d="100"/>
          <a:sy n="58" d="100"/>
        </p:scale>
        <p:origin x="1464" y="2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CB8E16-AE05-E64B-8B84-EBD5B85D958F}" type="datetimeFigureOut">
              <a:rPr lang="en-IL" smtClean="0"/>
              <a:t>05/08/2025</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4C56F6-A73D-8E49-B9A1-818CD609B2BD}" type="slidenum">
              <a:rPr lang="en-IL" smtClean="0"/>
              <a:t>‹#›</a:t>
            </a:fld>
            <a:endParaRPr lang="en-IL"/>
          </a:p>
        </p:txBody>
      </p:sp>
    </p:spTree>
    <p:extLst>
      <p:ext uri="{BB962C8B-B14F-4D97-AF65-F5344CB8AC3E}">
        <p14:creationId xmlns:p14="http://schemas.microsoft.com/office/powerpoint/2010/main" val="2385234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r>
              <a:rPr lang="he-IL" b="0" i="0" dirty="0">
                <a:solidFill>
                  <a:srgbClr val="404040"/>
                </a:solidFill>
                <a:effectLst/>
                <a:latin typeface="Helvetica Neue"/>
              </a:rPr>
              <a:t>דוידי ורדי, מתוך אתר פיקיויקי </a:t>
            </a:r>
            <a:r>
              <a:rPr lang="en-US" b="0" i="0" dirty="0">
                <a:solidFill>
                  <a:srgbClr val="404040"/>
                </a:solidFill>
                <a:effectLst/>
                <a:latin typeface="Helvetica Neue"/>
              </a:rPr>
              <a:t>https://www.pikiwiki.org.il/image/view/101789</a:t>
            </a:r>
            <a:r>
              <a:rPr lang="he-IL" b="0" i="0" dirty="0">
                <a:solidFill>
                  <a:srgbClr val="404040"/>
                </a:solidFill>
                <a:effectLst/>
                <a:latin typeface="Helvetica Neue"/>
              </a:rPr>
              <a:t> </a:t>
            </a:r>
            <a:endParaRPr lang="en-IL" dirty="0"/>
          </a:p>
        </p:txBody>
      </p:sp>
      <p:sp>
        <p:nvSpPr>
          <p:cNvPr id="4" name="Slide Number Placeholder 3"/>
          <p:cNvSpPr>
            <a:spLocks noGrp="1"/>
          </p:cNvSpPr>
          <p:nvPr>
            <p:ph type="sldNum" sz="quarter" idx="5"/>
          </p:nvPr>
        </p:nvSpPr>
        <p:spPr/>
        <p:txBody>
          <a:bodyPr/>
          <a:lstStyle/>
          <a:p>
            <a:fld id="{DF4C56F6-A73D-8E49-B9A1-818CD609B2BD}" type="slidenum">
              <a:rPr lang="en-IL" smtClean="0"/>
              <a:t>1</a:t>
            </a:fld>
            <a:endParaRPr lang="en-IL"/>
          </a:p>
        </p:txBody>
      </p:sp>
    </p:spTree>
    <p:extLst>
      <p:ext uri="{BB962C8B-B14F-4D97-AF65-F5344CB8AC3E}">
        <p14:creationId xmlns:p14="http://schemas.microsoft.com/office/powerpoint/2010/main" val="497074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172A7-1798-97EF-344A-A4A3CC254C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888AC2-4062-3900-D7CC-2742A6EDA8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9F4B18-9554-3B5B-CB93-D2B9A52AC433}"/>
              </a:ext>
            </a:extLst>
          </p:cNvPr>
          <p:cNvSpPr>
            <a:spLocks noGrp="1"/>
          </p:cNvSpPr>
          <p:nvPr>
            <p:ph type="body" idx="1"/>
          </p:nvPr>
        </p:nvSpPr>
        <p:spPr/>
        <p:txBody>
          <a:bodyPr/>
          <a:lstStyle/>
          <a:p>
            <a:pPr marL="0" algn="r" defTabSz="914400" rtl="1" eaLnBrk="1" latinLnBrk="0" hangingPunct="1"/>
            <a:r>
              <a:rPr lang="he-IL" dirty="0"/>
              <a:t>תמונה: </a:t>
            </a:r>
            <a:r>
              <a:rPr lang="en-US" dirty="0"/>
              <a:t>https://pixabay.com/illustrations/earth-world-planet-globe-1303628/</a:t>
            </a:r>
            <a:endParaRPr lang="en-IL" dirty="0"/>
          </a:p>
        </p:txBody>
      </p:sp>
      <p:sp>
        <p:nvSpPr>
          <p:cNvPr id="4" name="Slide Number Placeholder 3">
            <a:extLst>
              <a:ext uri="{FF2B5EF4-FFF2-40B4-BE49-F238E27FC236}">
                <a16:creationId xmlns:a16="http://schemas.microsoft.com/office/drawing/2014/main" id="{E1FF25F6-54BB-6D73-454D-973EFDD0A52E}"/>
              </a:ext>
            </a:extLst>
          </p:cNvPr>
          <p:cNvSpPr>
            <a:spLocks noGrp="1"/>
          </p:cNvSpPr>
          <p:nvPr>
            <p:ph type="sldNum" sz="quarter" idx="5"/>
          </p:nvPr>
        </p:nvSpPr>
        <p:spPr/>
        <p:txBody>
          <a:bodyPr/>
          <a:lstStyle/>
          <a:p>
            <a:fld id="{DF4C56F6-A73D-8E49-B9A1-818CD609B2BD}" type="slidenum">
              <a:rPr lang="en-IL" smtClean="0"/>
              <a:t>2</a:t>
            </a:fld>
            <a:endParaRPr lang="en-IL"/>
          </a:p>
        </p:txBody>
      </p:sp>
    </p:spTree>
    <p:extLst>
      <p:ext uri="{BB962C8B-B14F-4D97-AF65-F5344CB8AC3E}">
        <p14:creationId xmlns:p14="http://schemas.microsoft.com/office/powerpoint/2010/main" val="1490210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EB247-8BBD-6C8D-35F0-12EBDA79E8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499CFF-E67E-0EF3-B02F-4BE4711906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635128-E20F-D912-2520-003EC07EB30B}"/>
              </a:ext>
            </a:extLst>
          </p:cNvPr>
          <p:cNvSpPr>
            <a:spLocks noGrp="1"/>
          </p:cNvSpPr>
          <p:nvPr>
            <p:ph type="body" idx="1"/>
          </p:nvPr>
        </p:nvSpPr>
        <p:spPr/>
        <p:txBody>
          <a:bodyPr/>
          <a:lstStyle/>
          <a:p>
            <a:pPr marL="0" lvl="0" indent="0" algn="r" rtl="1">
              <a:lnSpc>
                <a:spcPct val="107000"/>
              </a:lnSpc>
              <a:spcAft>
                <a:spcPts val="800"/>
              </a:spcAft>
              <a:buFont typeface="+mj-lt"/>
              <a:buNone/>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למורה – הבר הראשון בטבלה מתייחס לחלוקה של כל פני השטח של כדור הארץ בין קרקע לבין אוקיינוס. שימו לב שרוב השטח הוא אוקיינוס (71%) אך בגרף אנחנו מתרכזים בחלק של הקרקע משום שזה מה שמעניין אותנו כרגע. התצוגה בגרף יכולה להטעות ולכן כדאי להסביר את זה בכיתה. כשעוברים בין רמה לרמה, הרמה התחתונה תמיד מתייחסת רק לחלק הצבוע ברמה שמעליה. </a:t>
            </a:r>
          </a:p>
          <a:p>
            <a:pPr marL="342900" lvl="0" indent="-342900" algn="r" rtl="1">
              <a:lnSpc>
                <a:spcPct val="107000"/>
              </a:lnSpc>
              <a:spcAft>
                <a:spcPts val="800"/>
              </a:spcAft>
              <a:buFont typeface="+mj-lt"/>
              <a:buAutoNum type="arabicPeriod"/>
              <a:tabLst>
                <a:tab pos="457200" algn="l"/>
              </a:tabLst>
            </a:pPr>
            <a:endParaRPr lang="he-IL" sz="1200" kern="100" dirty="0">
              <a:effectLst/>
              <a:latin typeface="Aptos" panose="020B0004020202020204" pitchFamily="34" charset="0"/>
              <a:ea typeface="Aptos" panose="020B0004020202020204" pitchFamily="34" charset="0"/>
              <a:cs typeface="Calibri" panose="020F0502020204030204" pitchFamily="34" charset="0"/>
            </a:endParaRPr>
          </a:p>
          <a:p>
            <a:pPr marL="0" lvl="0" indent="0" algn="r" rtl="1">
              <a:lnSpc>
                <a:spcPct val="107000"/>
              </a:lnSpc>
              <a:spcAft>
                <a:spcPts val="800"/>
              </a:spcAft>
              <a:buFont typeface="+mj-lt"/>
              <a:buNone/>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חשיפת הנתון המפתיע: 80% מהאדמות החקלאיות משמשות לגידול בעלי חיים ומזון לבעלי חיים. </a:t>
            </a:r>
          </a:p>
          <a:p>
            <a:pPr marL="0" lvl="0" indent="0" algn="r" rtl="1">
              <a:lnSpc>
                <a:spcPct val="107000"/>
              </a:lnSpc>
              <a:spcAft>
                <a:spcPts val="800"/>
              </a:spcAft>
              <a:buFont typeface="+mj-lt"/>
              <a:buNone/>
              <a:tabLst>
                <a:tab pos="457200" algn="l"/>
              </a:tabLst>
            </a:pPr>
            <a:endParaRPr lang="en-IL" dirty="0"/>
          </a:p>
        </p:txBody>
      </p:sp>
      <p:sp>
        <p:nvSpPr>
          <p:cNvPr id="4" name="Slide Number Placeholder 3">
            <a:extLst>
              <a:ext uri="{FF2B5EF4-FFF2-40B4-BE49-F238E27FC236}">
                <a16:creationId xmlns:a16="http://schemas.microsoft.com/office/drawing/2014/main" id="{2CF670D4-6F94-EFD2-C337-EF97A8F1F330}"/>
              </a:ext>
            </a:extLst>
          </p:cNvPr>
          <p:cNvSpPr>
            <a:spLocks noGrp="1"/>
          </p:cNvSpPr>
          <p:nvPr>
            <p:ph type="sldNum" sz="quarter" idx="5"/>
          </p:nvPr>
        </p:nvSpPr>
        <p:spPr/>
        <p:txBody>
          <a:bodyPr/>
          <a:lstStyle/>
          <a:p>
            <a:fld id="{DF4C56F6-A73D-8E49-B9A1-818CD609B2BD}" type="slidenum">
              <a:rPr lang="en-IL" smtClean="0"/>
              <a:t>3</a:t>
            </a:fld>
            <a:endParaRPr lang="en-IL"/>
          </a:p>
        </p:txBody>
      </p:sp>
    </p:spTree>
    <p:extLst>
      <p:ext uri="{BB962C8B-B14F-4D97-AF65-F5344CB8AC3E}">
        <p14:creationId xmlns:p14="http://schemas.microsoft.com/office/powerpoint/2010/main" val="1267779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386BF-BAA2-7BC6-B2C8-4F2675A823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E0F834-0C12-9D49-A0B3-503014D41B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3C79D5-57B6-CFE8-F768-10C074495B78}"/>
              </a:ext>
            </a:extLst>
          </p:cNvPr>
          <p:cNvSpPr>
            <a:spLocks noGrp="1"/>
          </p:cNvSpPr>
          <p:nvPr>
            <p:ph type="body" idx="1"/>
          </p:nvPr>
        </p:nvSpPr>
        <p:spPr/>
        <p:txBody>
          <a:bodyPr/>
          <a:lstStyle/>
          <a:p>
            <a:pPr marL="0" lvl="0" indent="0" algn="r" rtl="1">
              <a:lnSpc>
                <a:spcPct val="107000"/>
              </a:lnSpc>
              <a:spcAft>
                <a:spcPts val="800"/>
              </a:spcAft>
              <a:buFont typeface="+mj-lt"/>
              <a:buNone/>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חשיפת הנתון המפתיע: 80% מהאדמות החקלאיות משמשות לגידול בעלי חיים ומזון לבעלי חיים. </a:t>
            </a:r>
          </a:p>
          <a:p>
            <a:pPr marL="0" algn="r" defTabSz="914400" rtl="1" eaLnBrk="1" latinLnBrk="0" hangingPunct="1"/>
            <a:r>
              <a:rPr lang="he-IL" dirty="0"/>
              <a:t>דיון בשאלה – למה צריך כל כך הרבה שטח לגידול בעלי חיים? </a:t>
            </a:r>
          </a:p>
          <a:p>
            <a:pPr marL="0" algn="r" defTabSz="914400" rtl="1" eaLnBrk="1" latinLnBrk="0" hangingPunct="1"/>
            <a:r>
              <a:rPr lang="he-IL" dirty="0"/>
              <a:t>התשובה היא שחישוב השטח הדרוש לגידול בעלי חיים כולל גם את כל השטח הדרוש לגידול כל מה שבעלי החיים האלה אוכלים במהלך חייהם. </a:t>
            </a:r>
          </a:p>
          <a:p>
            <a:pPr marL="0" algn="r" defTabSz="914400" rtl="1" eaLnBrk="1" latinLnBrk="0" hangingPunct="1"/>
            <a:r>
              <a:rPr lang="he-IL" dirty="0"/>
              <a:t>רוב המזון הצמחי שמגודל מופנה למעשה להאכלת בעלי חיים. </a:t>
            </a:r>
          </a:p>
          <a:p>
            <a:pPr marL="0" algn="r" defTabSz="914400" rtl="1" eaLnBrk="1" latinLnBrk="0" hangingPunct="1"/>
            <a:endParaRPr lang="en-IL" dirty="0"/>
          </a:p>
        </p:txBody>
      </p:sp>
      <p:sp>
        <p:nvSpPr>
          <p:cNvPr id="4" name="Slide Number Placeholder 3">
            <a:extLst>
              <a:ext uri="{FF2B5EF4-FFF2-40B4-BE49-F238E27FC236}">
                <a16:creationId xmlns:a16="http://schemas.microsoft.com/office/drawing/2014/main" id="{5AFD764A-9C71-CC6F-1490-8B58C86F6EC0}"/>
              </a:ext>
            </a:extLst>
          </p:cNvPr>
          <p:cNvSpPr>
            <a:spLocks noGrp="1"/>
          </p:cNvSpPr>
          <p:nvPr>
            <p:ph type="sldNum" sz="quarter" idx="5"/>
          </p:nvPr>
        </p:nvSpPr>
        <p:spPr/>
        <p:txBody>
          <a:bodyPr/>
          <a:lstStyle/>
          <a:p>
            <a:fld id="{DF4C56F6-A73D-8E49-B9A1-818CD609B2BD}" type="slidenum">
              <a:rPr lang="en-IL" smtClean="0"/>
              <a:t>4</a:t>
            </a:fld>
            <a:endParaRPr lang="en-IL"/>
          </a:p>
        </p:txBody>
      </p:sp>
    </p:spTree>
    <p:extLst>
      <p:ext uri="{BB962C8B-B14F-4D97-AF65-F5344CB8AC3E}">
        <p14:creationId xmlns:p14="http://schemas.microsoft.com/office/powerpoint/2010/main" val="1313366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1B818-D170-F2C8-7CCB-76641D22A0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6886AA-FD59-7405-54E2-EA46AF429E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F50D1D-0195-DAA9-8190-65F6C82D57A9}"/>
              </a:ext>
            </a:extLst>
          </p:cNvPr>
          <p:cNvSpPr>
            <a:spLocks noGrp="1"/>
          </p:cNvSpPr>
          <p:nvPr>
            <p:ph type="body" idx="1"/>
          </p:nvPr>
        </p:nvSpPr>
        <p:spPr/>
        <p:txBody>
          <a:bodyPr/>
          <a:lstStyle/>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הצגת שאלה מרכזית לכיתה: אם 80% מהאדמות החקלאיות משמשות לגידול בעלי חיים ומזון לבעלי חיים, מה לדעתכם יש לרוב בצלחות שלנו</a:t>
            </a:r>
            <a:r>
              <a:rPr lang="en-IL" sz="1200" kern="100" dirty="0">
                <a:effectLst/>
                <a:latin typeface="Calibri" panose="020F0502020204030204" pitchFamily="34" charset="0"/>
                <a:ea typeface="Aptos" panose="020B0004020202020204" pitchFamily="34" charset="0"/>
                <a:cs typeface="Arial" panose="020B0604020202020204" pitchFamily="34" charset="0"/>
              </a:rPr>
              <a:t>?</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להקרין או לצייר על הלוח צלחת גדולה ולחלק אותה לשני חלקים: "מזון מהחי" ו"מזון מהצומח". </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איסוף דוגמאות למזונות מהחי ומהצומח - בקשו מהתלמידים לחשוב על ארוחה טיפוסית שלהם (בוקר</a:t>
            </a:r>
            <a:r>
              <a:rPr lang="en-IL" sz="1200" kern="100" dirty="0">
                <a:effectLst/>
                <a:latin typeface="Calibri" panose="020F0502020204030204" pitchFamily="34" charset="0"/>
                <a:ea typeface="Aptos" panose="020B0004020202020204" pitchFamily="34" charset="0"/>
                <a:cs typeface="Arial" panose="020B0604020202020204" pitchFamily="34" charset="0"/>
              </a:rPr>
              <a:t>/</a:t>
            </a:r>
            <a:r>
              <a:rPr lang="he-IL" sz="1200" kern="100" dirty="0" err="1">
                <a:effectLst/>
                <a:latin typeface="Aptos" panose="020B0004020202020204" pitchFamily="34" charset="0"/>
                <a:ea typeface="Aptos" panose="020B0004020202020204" pitchFamily="34" charset="0"/>
                <a:cs typeface="Calibri" panose="020F0502020204030204" pitchFamily="34" charset="0"/>
              </a:rPr>
              <a:t>צהריים</a:t>
            </a:r>
            <a:r>
              <a:rPr lang="en-IL" sz="1200" kern="100" dirty="0">
                <a:effectLst/>
                <a:latin typeface="Calibri" panose="020F0502020204030204" pitchFamily="34" charset="0"/>
                <a:ea typeface="Aptos" panose="020B0004020202020204" pitchFamily="34" charset="0"/>
                <a:cs typeface="Arial" panose="020B0604020202020204" pitchFamily="34" charset="0"/>
              </a:rPr>
              <a:t>/</a:t>
            </a:r>
            <a:r>
              <a:rPr lang="he-IL" sz="1200" kern="100" dirty="0">
                <a:effectLst/>
                <a:latin typeface="Aptos" panose="020B0004020202020204" pitchFamily="34" charset="0"/>
                <a:ea typeface="Aptos" panose="020B0004020202020204" pitchFamily="34" charset="0"/>
                <a:cs typeface="Calibri" panose="020F0502020204030204" pitchFamily="34" charset="0"/>
              </a:rPr>
              <a:t>ערב), רשמו את הדוגמאות בשני הטורים המתאימים, הקפידו לקבל דוגמאות מגוונות משני הסוגים (לחם</a:t>
            </a:r>
            <a:r>
              <a:rPr lang="en-IL" sz="1200" kern="100" dirty="0">
                <a:effectLst/>
                <a:latin typeface="Calibri" panose="020F0502020204030204" pitchFamily="34" charset="0"/>
                <a:ea typeface="Aptos" panose="020B0004020202020204" pitchFamily="34" charset="0"/>
                <a:cs typeface="Arial" panose="020B0604020202020204" pitchFamily="34" charset="0"/>
              </a:rPr>
              <a:t>, </a:t>
            </a:r>
            <a:r>
              <a:rPr lang="he-IL" sz="1200" kern="100" dirty="0">
                <a:effectLst/>
                <a:latin typeface="Aptos" panose="020B0004020202020204" pitchFamily="34" charset="0"/>
                <a:ea typeface="Aptos" panose="020B0004020202020204" pitchFamily="34" charset="0"/>
                <a:cs typeface="Calibri" panose="020F0502020204030204" pitchFamily="34" charset="0"/>
              </a:rPr>
              <a:t>אורז</a:t>
            </a:r>
            <a:r>
              <a:rPr lang="en-IL" sz="1200" kern="100" dirty="0">
                <a:effectLst/>
                <a:latin typeface="Calibri" panose="020F0502020204030204" pitchFamily="34" charset="0"/>
                <a:ea typeface="Aptos" panose="020B0004020202020204" pitchFamily="34" charset="0"/>
                <a:cs typeface="Arial" panose="020B0604020202020204" pitchFamily="34" charset="0"/>
              </a:rPr>
              <a:t>, </a:t>
            </a:r>
            <a:r>
              <a:rPr lang="he-IL" sz="1200" kern="100" dirty="0">
                <a:effectLst/>
                <a:latin typeface="Aptos" panose="020B0004020202020204" pitchFamily="34" charset="0"/>
                <a:ea typeface="Aptos" panose="020B0004020202020204" pitchFamily="34" charset="0"/>
                <a:cs typeface="Calibri" panose="020F0502020204030204" pitchFamily="34" charset="0"/>
              </a:rPr>
              <a:t>ירקות</a:t>
            </a:r>
            <a:r>
              <a:rPr lang="en-IL" sz="1200" kern="100" dirty="0">
                <a:effectLst/>
                <a:latin typeface="Calibri" panose="020F0502020204030204" pitchFamily="34" charset="0"/>
                <a:ea typeface="Aptos" panose="020B0004020202020204" pitchFamily="34" charset="0"/>
                <a:cs typeface="Arial" panose="020B0604020202020204" pitchFamily="34" charset="0"/>
              </a:rPr>
              <a:t>, </a:t>
            </a:r>
            <a:r>
              <a:rPr lang="he-IL" sz="1200" kern="100" dirty="0">
                <a:effectLst/>
                <a:latin typeface="Aptos" panose="020B0004020202020204" pitchFamily="34" charset="0"/>
                <a:ea typeface="Aptos" panose="020B0004020202020204" pitchFamily="34" charset="0"/>
                <a:cs typeface="Calibri" panose="020F0502020204030204" pitchFamily="34" charset="0"/>
              </a:rPr>
              <a:t>פירות</a:t>
            </a:r>
            <a:r>
              <a:rPr lang="en-IL" sz="1200" kern="100" dirty="0">
                <a:effectLst/>
                <a:latin typeface="Calibri" panose="020F0502020204030204" pitchFamily="34" charset="0"/>
                <a:ea typeface="Aptos" panose="020B0004020202020204" pitchFamily="34" charset="0"/>
                <a:cs typeface="Arial" panose="020B0604020202020204" pitchFamily="34" charset="0"/>
              </a:rPr>
              <a:t>, </a:t>
            </a:r>
            <a:r>
              <a:rPr lang="he-IL" sz="1200" kern="100" dirty="0">
                <a:effectLst/>
                <a:latin typeface="Aptos" panose="020B0004020202020204" pitchFamily="34" charset="0"/>
                <a:ea typeface="Aptos" panose="020B0004020202020204" pitchFamily="34" charset="0"/>
                <a:cs typeface="Calibri" panose="020F0502020204030204" pitchFamily="34" charset="0"/>
              </a:rPr>
              <a:t>בשר</a:t>
            </a:r>
            <a:r>
              <a:rPr lang="en-IL" sz="1200" kern="100" dirty="0">
                <a:effectLst/>
                <a:latin typeface="Calibri" panose="020F0502020204030204" pitchFamily="34" charset="0"/>
                <a:ea typeface="Aptos" panose="020B0004020202020204" pitchFamily="34" charset="0"/>
                <a:cs typeface="Arial" panose="020B0604020202020204" pitchFamily="34" charset="0"/>
              </a:rPr>
              <a:t>, </a:t>
            </a:r>
            <a:r>
              <a:rPr lang="he-IL" sz="1200" kern="100" dirty="0">
                <a:effectLst/>
                <a:latin typeface="Aptos" panose="020B0004020202020204" pitchFamily="34" charset="0"/>
                <a:ea typeface="Aptos" panose="020B0004020202020204" pitchFamily="34" charset="0"/>
                <a:cs typeface="Calibri" panose="020F0502020204030204" pitchFamily="34" charset="0"/>
              </a:rPr>
              <a:t>ביצים</a:t>
            </a:r>
            <a:r>
              <a:rPr lang="en-IL" sz="1200" kern="100" dirty="0">
                <a:effectLst/>
                <a:latin typeface="Calibri" panose="020F0502020204030204" pitchFamily="34" charset="0"/>
                <a:ea typeface="Aptos" panose="020B0004020202020204" pitchFamily="34" charset="0"/>
                <a:cs typeface="Arial" panose="020B0604020202020204" pitchFamily="34" charset="0"/>
              </a:rPr>
              <a:t>, </a:t>
            </a:r>
            <a:r>
              <a:rPr lang="he-IL" sz="1200" kern="100" dirty="0">
                <a:effectLst/>
                <a:latin typeface="Aptos" panose="020B0004020202020204" pitchFamily="34" charset="0"/>
                <a:ea typeface="Aptos" panose="020B0004020202020204" pitchFamily="34" charset="0"/>
                <a:cs typeface="Calibri" panose="020F0502020204030204" pitchFamily="34" charset="0"/>
              </a:rPr>
              <a:t>מוצרי חלב </a:t>
            </a:r>
            <a:r>
              <a:rPr lang="he-IL" sz="1200" kern="100" dirty="0" err="1">
                <a:effectLst/>
                <a:latin typeface="Aptos" panose="020B0004020202020204" pitchFamily="34" charset="0"/>
                <a:ea typeface="Aptos" panose="020B0004020202020204" pitchFamily="34" charset="0"/>
                <a:cs typeface="Calibri" panose="020F0502020204030204" pitchFamily="34" charset="0"/>
              </a:rPr>
              <a:t>וכו</a:t>
            </a:r>
            <a:r>
              <a:rPr lang="en-IL" sz="1200" kern="100" dirty="0">
                <a:effectLst/>
                <a:latin typeface="Calibri" panose="020F0502020204030204" pitchFamily="34" charset="0"/>
                <a:ea typeface="Aptos" panose="020B0004020202020204" pitchFamily="34" charset="0"/>
                <a:cs typeface="Arial" panose="020B0604020202020204" pitchFamily="34" charset="0"/>
              </a:rPr>
              <a:t>'</a:t>
            </a:r>
            <a:r>
              <a:rPr lang="he-IL" sz="1200" kern="100" dirty="0">
                <a:effectLst/>
                <a:latin typeface="Aptos" panose="020B0004020202020204" pitchFamily="34" charset="0"/>
                <a:ea typeface="Aptos" panose="020B0004020202020204" pitchFamily="34" charset="0"/>
                <a:cs typeface="Calibri" panose="020F0502020204030204" pitchFamily="34" charset="0"/>
              </a:rPr>
              <a:t>). עזרו לתלמידים לסווג מאכלים מורכבים, למשל פיצה – גם מהחי וגם מהצומח. </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457200" algn="r" rtl="1">
              <a:lnSpc>
                <a:spcPct val="107000"/>
              </a:lnSpc>
              <a:spcAft>
                <a:spcPts val="800"/>
              </a:spcAft>
            </a:pPr>
            <a:r>
              <a:rPr lang="he-IL" sz="1200" kern="100" dirty="0">
                <a:effectLst/>
                <a:latin typeface="Aptos" panose="020B0004020202020204" pitchFamily="34" charset="0"/>
                <a:ea typeface="Aptos" panose="020B0004020202020204" pitchFamily="34" charset="0"/>
                <a:cs typeface="Calibri" panose="020F0502020204030204" pitchFamily="34" charset="0"/>
              </a:rPr>
              <a:t>שאלות מנחות לשלב איסוף התשובות: מאיפה מגיע כל מאכל? מה צריך לגדל כדי להכין אותו? כמה שטח לדעתכם צריך בשביל לגדל את זה? אילו מאכלים אתם אוכלים ביום רגיל? </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4.       דיון והובלה לתובנות בעקבות איסוף התשובות: אחרי שיש רשימה מספקת, שאלו: </a:t>
            </a:r>
            <a:r>
              <a:rPr lang="he-IL" sz="1200" b="1" kern="100" dirty="0">
                <a:effectLst/>
                <a:latin typeface="Aptos" panose="020B0004020202020204" pitchFamily="34" charset="0"/>
                <a:ea typeface="Aptos" panose="020B0004020202020204" pitchFamily="34" charset="0"/>
                <a:cs typeface="Calibri" panose="020F0502020204030204" pitchFamily="34" charset="0"/>
              </a:rPr>
              <a:t>אחרי שהסתכלנו על הצלחת הטיפוסית שלנו, מה אנחנו אוכלים יותר?</a:t>
            </a:r>
            <a:r>
              <a:rPr lang="he-IL" sz="1200" kern="100" dirty="0">
                <a:effectLst/>
                <a:latin typeface="Aptos" panose="020B0004020202020204" pitchFamily="34" charset="0"/>
                <a:ea typeface="Aptos" panose="020B0004020202020204" pitchFamily="34" charset="0"/>
                <a:cs typeface="Calibri" panose="020F0502020204030204" pitchFamily="34" charset="0"/>
              </a:rPr>
              <a:t> תנו לתלמידים להעריך את היחס בין מזון מהחי למזון מהצומח בתזונה שלהם. </a:t>
            </a:r>
            <a:r>
              <a:rPr lang="he-IL" sz="1200" b="1" kern="100" dirty="0">
                <a:effectLst/>
                <a:latin typeface="Aptos" panose="020B0004020202020204" pitchFamily="34" charset="0"/>
                <a:ea typeface="Aptos" panose="020B0004020202020204" pitchFamily="34" charset="0"/>
                <a:cs typeface="Calibri" panose="020F0502020204030204" pitchFamily="34" charset="0"/>
              </a:rPr>
              <a:t>איך יכול להיות שרוב השטח משמש לגידול מזון לבעלי חיים, אבל רוב האוכל שלנו מגיע מהצומח? מה זה אומר על היעילות של השימוש בקרקע</a:t>
            </a:r>
            <a:r>
              <a:rPr lang="en-IL" sz="1200" b="1" kern="100" dirty="0">
                <a:effectLst/>
                <a:latin typeface="Calibri" panose="020F0502020204030204" pitchFamily="34" charset="0"/>
                <a:ea typeface="Aptos" panose="020B0004020202020204" pitchFamily="34" charset="0"/>
                <a:cs typeface="Arial" panose="020B0604020202020204" pitchFamily="34" charset="0"/>
              </a:rPr>
              <a:t>?</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0" algn="r" defTabSz="914400" rtl="1" eaLnBrk="1" latinLnBrk="0" hangingPunct="1"/>
            <a:endParaRPr lang="he-IL" dirty="0"/>
          </a:p>
          <a:p>
            <a:pPr marL="0" algn="r" defTabSz="914400" rtl="1" eaLnBrk="1" latinLnBrk="0" hangingPunct="1"/>
            <a:endParaRPr lang="he-IL" dirty="0"/>
          </a:p>
          <a:p>
            <a:pPr marL="0" algn="r" defTabSz="914400" rtl="1" eaLnBrk="1" latinLnBrk="0" hangingPunct="1"/>
            <a:endParaRPr lang="he-IL" dirty="0"/>
          </a:p>
          <a:p>
            <a:pPr marL="0" algn="r" defTabSz="914400" rtl="1" eaLnBrk="1" latinLnBrk="0" hangingPunct="1"/>
            <a:endParaRPr lang="he-IL" dirty="0"/>
          </a:p>
          <a:p>
            <a:pPr marL="0" algn="r" defTabSz="914400" rtl="1" eaLnBrk="1" latinLnBrk="0" hangingPunct="1"/>
            <a:endParaRPr lang="he-IL" dirty="0"/>
          </a:p>
          <a:p>
            <a:pPr marL="0" algn="r" defTabSz="914400" rtl="1" eaLnBrk="1" latinLnBrk="0" hangingPunct="1"/>
            <a:r>
              <a:rPr lang="he-IL" dirty="0"/>
              <a:t>תמונה: </a:t>
            </a:r>
            <a:r>
              <a:rPr lang="en-US" dirty="0"/>
              <a:t>https://pixabay.com/illustrations/food-cutlery-plate-meal-fork-3495044/</a:t>
            </a:r>
            <a:endParaRPr lang="en-IL" dirty="0"/>
          </a:p>
        </p:txBody>
      </p:sp>
      <p:sp>
        <p:nvSpPr>
          <p:cNvPr id="4" name="Slide Number Placeholder 3">
            <a:extLst>
              <a:ext uri="{FF2B5EF4-FFF2-40B4-BE49-F238E27FC236}">
                <a16:creationId xmlns:a16="http://schemas.microsoft.com/office/drawing/2014/main" id="{F4DA422B-AC87-2AC4-E7EC-40DB7739DB13}"/>
              </a:ext>
            </a:extLst>
          </p:cNvPr>
          <p:cNvSpPr>
            <a:spLocks noGrp="1"/>
          </p:cNvSpPr>
          <p:nvPr>
            <p:ph type="sldNum" sz="quarter" idx="5"/>
          </p:nvPr>
        </p:nvSpPr>
        <p:spPr/>
        <p:txBody>
          <a:bodyPr/>
          <a:lstStyle/>
          <a:p>
            <a:fld id="{DF4C56F6-A73D-8E49-B9A1-818CD609B2BD}" type="slidenum">
              <a:rPr lang="en-IL" smtClean="0"/>
              <a:t>5</a:t>
            </a:fld>
            <a:endParaRPr lang="en-IL"/>
          </a:p>
        </p:txBody>
      </p:sp>
    </p:spTree>
    <p:extLst>
      <p:ext uri="{BB962C8B-B14F-4D97-AF65-F5344CB8AC3E}">
        <p14:creationId xmlns:p14="http://schemas.microsoft.com/office/powerpoint/2010/main" val="1230806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EB247-8BBD-6C8D-35F0-12EBDA79E8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499CFF-E67E-0EF3-B02F-4BE4711906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635128-E20F-D912-2520-003EC07EB30B}"/>
              </a:ext>
            </a:extLst>
          </p:cNvPr>
          <p:cNvSpPr>
            <a:spLocks noGrp="1"/>
          </p:cNvSpPr>
          <p:nvPr>
            <p:ph type="body" idx="1"/>
          </p:nvPr>
        </p:nvSpPr>
        <p:spPr/>
        <p:txBody>
          <a:bodyPr/>
          <a:lstStyle/>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חשיפת הנתון המפתיע: 83% מהקלוריות שלנו מגיעות ממזון צמחי.</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ערכו חיבור לשימושי הקרקע שראינו קודם: 80% מהאדמות החקלאיות משמשות לגידול מזון לבעלי חיים, שאלו: מה מפתיע בשני הנתונים האלה ביחד? כוונו את הדיון לנושא היעילות בשימוש בקרקע.</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0" algn="r" defTabSz="914400" rtl="1" eaLnBrk="1" latinLnBrk="0" hangingPunct="1"/>
            <a:endParaRPr lang="en-IL" dirty="0"/>
          </a:p>
        </p:txBody>
      </p:sp>
      <p:sp>
        <p:nvSpPr>
          <p:cNvPr id="4" name="Slide Number Placeholder 3">
            <a:extLst>
              <a:ext uri="{FF2B5EF4-FFF2-40B4-BE49-F238E27FC236}">
                <a16:creationId xmlns:a16="http://schemas.microsoft.com/office/drawing/2014/main" id="{2CF670D4-6F94-EFD2-C337-EF97A8F1F330}"/>
              </a:ext>
            </a:extLst>
          </p:cNvPr>
          <p:cNvSpPr>
            <a:spLocks noGrp="1"/>
          </p:cNvSpPr>
          <p:nvPr>
            <p:ph type="sldNum" sz="quarter" idx="5"/>
          </p:nvPr>
        </p:nvSpPr>
        <p:spPr/>
        <p:txBody>
          <a:bodyPr/>
          <a:lstStyle/>
          <a:p>
            <a:fld id="{DF4C56F6-A73D-8E49-B9A1-818CD609B2BD}" type="slidenum">
              <a:rPr lang="en-IL" smtClean="0"/>
              <a:t>6</a:t>
            </a:fld>
            <a:endParaRPr lang="en-IL"/>
          </a:p>
        </p:txBody>
      </p:sp>
    </p:spTree>
    <p:extLst>
      <p:ext uri="{BB962C8B-B14F-4D97-AF65-F5344CB8AC3E}">
        <p14:creationId xmlns:p14="http://schemas.microsoft.com/office/powerpoint/2010/main" val="1507823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31723-69B0-17A2-4CF1-FE4CE05A89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A61179-A48D-2F32-CAFC-385219CD0E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26F7AE-E310-6C9A-5F04-0E4D2D01A7C8}"/>
              </a:ext>
            </a:extLst>
          </p:cNvPr>
          <p:cNvSpPr>
            <a:spLocks noGrp="1"/>
          </p:cNvSpPr>
          <p:nvPr>
            <p:ph type="body" idx="1"/>
          </p:nvPr>
        </p:nvSpPr>
        <p:spPr/>
        <p:txBody>
          <a:bodyPr/>
          <a:lstStyle/>
          <a:p>
            <a:pPr marL="0" algn="r" defTabSz="914400" rtl="1" eaLnBrk="1" latinLnBrk="0" hangingPunct="1"/>
            <a:endParaRPr lang="en-IL" dirty="0"/>
          </a:p>
        </p:txBody>
      </p:sp>
      <p:sp>
        <p:nvSpPr>
          <p:cNvPr id="4" name="Slide Number Placeholder 3">
            <a:extLst>
              <a:ext uri="{FF2B5EF4-FFF2-40B4-BE49-F238E27FC236}">
                <a16:creationId xmlns:a16="http://schemas.microsoft.com/office/drawing/2014/main" id="{5ECDA809-1980-1500-9DDE-E7D1297494EC}"/>
              </a:ext>
            </a:extLst>
          </p:cNvPr>
          <p:cNvSpPr>
            <a:spLocks noGrp="1"/>
          </p:cNvSpPr>
          <p:nvPr>
            <p:ph type="sldNum" sz="quarter" idx="5"/>
          </p:nvPr>
        </p:nvSpPr>
        <p:spPr/>
        <p:txBody>
          <a:bodyPr/>
          <a:lstStyle/>
          <a:p>
            <a:fld id="{DF4C56F6-A73D-8E49-B9A1-818CD609B2BD}" type="slidenum">
              <a:rPr lang="en-IL" smtClean="0"/>
              <a:t>7</a:t>
            </a:fld>
            <a:endParaRPr lang="en-IL"/>
          </a:p>
        </p:txBody>
      </p:sp>
    </p:spTree>
    <p:extLst>
      <p:ext uri="{BB962C8B-B14F-4D97-AF65-F5344CB8AC3E}">
        <p14:creationId xmlns:p14="http://schemas.microsoft.com/office/powerpoint/2010/main" val="2363468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866FF-4686-C8DB-075A-41A86C4E13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C5AE39-D3BE-07CB-F7D8-3B3C00AAC1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66D1EA-51EA-3FD2-391A-641898836306}"/>
              </a:ext>
            </a:extLst>
          </p:cNvPr>
          <p:cNvSpPr>
            <a:spLocks noGrp="1"/>
          </p:cNvSpPr>
          <p:nvPr>
            <p:ph type="body" idx="1"/>
          </p:nvPr>
        </p:nvSpPr>
        <p:spPr/>
        <p:txBody>
          <a:bodyPr/>
          <a:lstStyle/>
          <a:p>
            <a:pPr algn="r" rtl="1">
              <a:lnSpc>
                <a:spcPct val="107000"/>
              </a:lnSpc>
              <a:spcAft>
                <a:spcPts val="800"/>
              </a:spcAft>
            </a:pPr>
            <a:r>
              <a:rPr lang="he-IL" sz="1200" b="1" kern="100" dirty="0">
                <a:effectLst/>
                <a:latin typeface="Aptos" panose="020B0004020202020204" pitchFamily="34" charset="0"/>
                <a:ea typeface="Aptos" panose="020B0004020202020204" pitchFamily="34" charset="0"/>
                <a:cs typeface="Calibri" panose="020F0502020204030204" pitchFamily="34" charset="0"/>
              </a:rPr>
              <a:t>מצביעים ברגליים</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SzPts val="1000"/>
              <a:buFont typeface="Symbol" panose="05050102010706020507" pitchFamily="18" charset="2"/>
              <a:buChar char=""/>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יצירת סקלה דמיונית בכיתה (1 – 10)</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SzPts val="1000"/>
              <a:buFont typeface="Symbol" panose="05050102010706020507" pitchFamily="18" charset="2"/>
              <a:buChar char=""/>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הקראת היגדים נבחרים</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SzPts val="1000"/>
              <a:buFont typeface="Symbol" panose="05050102010706020507" pitchFamily="18" charset="2"/>
              <a:buChar char=""/>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התלמידים יעמדו לפי מידת הסכמתם</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SzPts val="1000"/>
              <a:buFont typeface="Symbol" panose="05050102010706020507" pitchFamily="18" charset="2"/>
              <a:buChar char=""/>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דיון בבחירות מעניינות</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07000"/>
              </a:lnSpc>
              <a:spcAft>
                <a:spcPts val="800"/>
              </a:spcAft>
            </a:pPr>
            <a:r>
              <a:rPr lang="he-IL" sz="1200" b="1" kern="100" dirty="0">
                <a:effectLst/>
                <a:latin typeface="Aptos" panose="020B0004020202020204" pitchFamily="34" charset="0"/>
                <a:ea typeface="Aptos" panose="020B0004020202020204" pitchFamily="34" charset="0"/>
                <a:cs typeface="Calibri" panose="020F0502020204030204" pitchFamily="34" charset="0"/>
              </a:rPr>
              <a:t>היגדים מוצעים לפעילות "מצביעים ברגליים</a:t>
            </a:r>
            <a:r>
              <a:rPr lang="en-IL" sz="1200" b="1" kern="100" dirty="0">
                <a:effectLst/>
                <a:latin typeface="Calibri" panose="020F0502020204030204" pitchFamily="34" charset="0"/>
                <a:ea typeface="Aptos" panose="020B0004020202020204" pitchFamily="34" charset="0"/>
                <a:cs typeface="Arial" panose="020B0604020202020204" pitchFamily="34" charset="0"/>
              </a:rPr>
              <a:t>"</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07000"/>
              </a:lnSpc>
              <a:spcAft>
                <a:spcPts val="800"/>
              </a:spcAft>
            </a:pPr>
            <a:r>
              <a:rPr lang="he-IL" sz="1200" b="1" kern="100" dirty="0">
                <a:effectLst/>
                <a:latin typeface="Aptos" panose="020B0004020202020204" pitchFamily="34" charset="0"/>
                <a:ea typeface="Aptos" panose="020B0004020202020204" pitchFamily="34" charset="0"/>
                <a:cs typeface="Calibri" panose="020F0502020204030204" pitchFamily="34" charset="0"/>
              </a:rPr>
              <a:t>היגדים הקשורים לידע ומודעות</a:t>
            </a:r>
            <a:r>
              <a:rPr lang="en-IL" sz="1200" kern="100" dirty="0">
                <a:effectLst/>
                <a:latin typeface="Calibri" panose="020F0502020204030204" pitchFamily="34" charset="0"/>
                <a:ea typeface="Aptos" panose="020B0004020202020204" pitchFamily="34" charset="0"/>
                <a:cs typeface="Arial" panose="020B0604020202020204" pitchFamily="34" charset="0"/>
              </a:rPr>
              <a:t>:</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הופתעתי לגלות כמה שטח מוקדש לגידול מזון לבעלי חיים </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לא ידעתי שרוב הקלוריות שלנו מגיעות ממזון צמחי</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אני מבין/ה טוב יותר את הקשר בין תזונה לשימושי קרקע</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07000"/>
              </a:lnSpc>
              <a:spcAft>
                <a:spcPts val="800"/>
              </a:spcAft>
            </a:pPr>
            <a:r>
              <a:rPr lang="he-IL" sz="1200" b="1" kern="100" dirty="0">
                <a:effectLst/>
                <a:latin typeface="Aptos" panose="020B0004020202020204" pitchFamily="34" charset="0"/>
                <a:ea typeface="Aptos" panose="020B0004020202020204" pitchFamily="34" charset="0"/>
                <a:cs typeface="Calibri" panose="020F0502020204030204" pitchFamily="34" charset="0"/>
              </a:rPr>
              <a:t>היגדים הקשורים לעמדות אישיות: </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חשוב לי לדעת מאיפה מגיע המזון שלי</a:t>
            </a:r>
            <a:r>
              <a:rPr lang="en-IL" sz="1200" kern="100" dirty="0">
                <a:effectLst/>
                <a:latin typeface="Calibri" panose="020F0502020204030204" pitchFamily="34" charset="0"/>
                <a:ea typeface="Aptos" panose="020B0004020202020204" pitchFamily="34" charset="0"/>
                <a:cs typeface="Arial" panose="020B0604020202020204" pitchFamily="34" charset="0"/>
              </a:rPr>
              <a:t>.</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אני מאמין/ה שהבחירות האישיות שלי בתזונה משפיעות על הסביבה.</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הייתי רוצה לשנות משהו בהרגלי האכילה שלי</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07000"/>
              </a:lnSpc>
              <a:spcAft>
                <a:spcPts val="800"/>
              </a:spcAft>
            </a:pPr>
            <a:r>
              <a:rPr lang="he-IL" sz="1200" b="1" kern="100" dirty="0">
                <a:effectLst/>
                <a:latin typeface="Aptos" panose="020B0004020202020204" pitchFamily="34" charset="0"/>
                <a:ea typeface="Aptos" panose="020B0004020202020204" pitchFamily="34" charset="0"/>
                <a:cs typeface="Calibri" panose="020F0502020204030204" pitchFamily="34" charset="0"/>
              </a:rPr>
              <a:t>היגדים הקשורים לאחריות ופעולה: </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אני מרגיש/ה שיש לי כלים להשפיע על שימוש יעיל בקרקע</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חשוב לי לשתף את המשפחה שלי במה שלמדתי היום</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07000"/>
              </a:lnSpc>
              <a:spcAft>
                <a:spcPts val="800"/>
              </a:spcAft>
              <a:buFont typeface="+mj-lt"/>
              <a:buAutoNum type="arabicPeriod"/>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צריך לשנות את אופן השימוש בקרקעות חקלאיות בעולם</a:t>
            </a:r>
          </a:p>
          <a:p>
            <a:pPr marL="342900" lvl="0" indent="-342900" algn="r" rtl="1">
              <a:lnSpc>
                <a:spcPct val="107000"/>
              </a:lnSpc>
              <a:spcAft>
                <a:spcPts val="800"/>
              </a:spcAft>
              <a:buFont typeface="+mj-lt"/>
              <a:buAutoNum type="arabicPeriod"/>
              <a:tabLst>
                <a:tab pos="457200" algn="l"/>
              </a:tabLst>
            </a:pPr>
            <a:endParaRPr lang="he-IL" sz="1200" kern="100" dirty="0">
              <a:effectLst/>
              <a:latin typeface="Aptos" panose="020B0004020202020204" pitchFamily="34" charset="0"/>
              <a:ea typeface="Aptos" panose="020B0004020202020204" pitchFamily="34" charset="0"/>
              <a:cs typeface="Calibri" panose="020F0502020204030204" pitchFamily="34" charset="0"/>
            </a:endParaRPr>
          </a:p>
          <a:p>
            <a:pPr marL="0" lvl="0" indent="0" algn="r" rtl="1">
              <a:lnSpc>
                <a:spcPct val="107000"/>
              </a:lnSpc>
              <a:spcAft>
                <a:spcPts val="800"/>
              </a:spcAft>
              <a:buFont typeface="+mj-lt"/>
              <a:buNone/>
              <a:tabLst>
                <a:tab pos="457200" algn="l"/>
              </a:tabLst>
            </a:pPr>
            <a:r>
              <a:rPr lang="he-IL" sz="1200" kern="100" dirty="0">
                <a:effectLst/>
                <a:latin typeface="Aptos" panose="020B0004020202020204" pitchFamily="34" charset="0"/>
                <a:ea typeface="Aptos" panose="020B0004020202020204" pitchFamily="34" charset="0"/>
                <a:cs typeface="Calibri" panose="020F0502020204030204" pitchFamily="34" charset="0"/>
              </a:rPr>
              <a:t>תמונה: </a:t>
            </a:r>
            <a:r>
              <a:rPr lang="en-US" sz="1200" kern="100" dirty="0">
                <a:effectLst/>
                <a:latin typeface="Aptos" panose="020B0004020202020204" pitchFamily="34" charset="0"/>
                <a:ea typeface="Aptos" panose="020B0004020202020204" pitchFamily="34" charset="0"/>
                <a:cs typeface="Calibri" panose="020F0502020204030204" pitchFamily="34" charset="0"/>
              </a:rPr>
              <a:t>https://www.pexels.com/photo/concrete-steps-between-green-trees-in-a-park-16807723/</a:t>
            </a:r>
            <a:endParaRPr lang="en-IL" sz="1200" kern="100" dirty="0">
              <a:effectLst/>
              <a:latin typeface="Aptos" panose="020B0004020202020204" pitchFamily="34" charset="0"/>
              <a:ea typeface="Aptos" panose="020B0004020202020204" pitchFamily="34" charset="0"/>
              <a:cs typeface="Arial" panose="020B0604020202020204" pitchFamily="34" charset="0"/>
            </a:endParaRPr>
          </a:p>
          <a:p>
            <a:pPr marL="0" algn="r" defTabSz="914400" rtl="1" eaLnBrk="1" latinLnBrk="0" hangingPunct="1"/>
            <a:endParaRPr lang="en-IL" dirty="0"/>
          </a:p>
        </p:txBody>
      </p:sp>
      <p:sp>
        <p:nvSpPr>
          <p:cNvPr id="4" name="Slide Number Placeholder 3">
            <a:extLst>
              <a:ext uri="{FF2B5EF4-FFF2-40B4-BE49-F238E27FC236}">
                <a16:creationId xmlns:a16="http://schemas.microsoft.com/office/drawing/2014/main" id="{BDBBD89F-3E52-DC89-75C5-4B2697C6A60A}"/>
              </a:ext>
            </a:extLst>
          </p:cNvPr>
          <p:cNvSpPr>
            <a:spLocks noGrp="1"/>
          </p:cNvSpPr>
          <p:nvPr>
            <p:ph type="sldNum" sz="quarter" idx="5"/>
          </p:nvPr>
        </p:nvSpPr>
        <p:spPr/>
        <p:txBody>
          <a:bodyPr/>
          <a:lstStyle/>
          <a:p>
            <a:fld id="{DF4C56F6-A73D-8E49-B9A1-818CD609B2BD}" type="slidenum">
              <a:rPr lang="en-IL" smtClean="0"/>
              <a:t>8</a:t>
            </a:fld>
            <a:endParaRPr lang="en-IL"/>
          </a:p>
        </p:txBody>
      </p:sp>
    </p:spTree>
    <p:extLst>
      <p:ext uri="{BB962C8B-B14F-4D97-AF65-F5344CB8AC3E}">
        <p14:creationId xmlns:p14="http://schemas.microsoft.com/office/powerpoint/2010/main" val="3208523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41E4-4862-6ABD-03C3-778DCFE24E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E0483830-3906-69AC-21B7-A18975DFE6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4FFA7C1B-4BE0-EBB6-3D4C-BE515DE8A1B8}"/>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5" name="Footer Placeholder 4">
            <a:extLst>
              <a:ext uri="{FF2B5EF4-FFF2-40B4-BE49-F238E27FC236}">
                <a16:creationId xmlns:a16="http://schemas.microsoft.com/office/drawing/2014/main" id="{48C24249-3199-0A93-6121-F436AE7F9BC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69E3DD8E-A5C9-C8E1-852E-D03966ED52D1}"/>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241441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B780F-E3E6-EE5A-39D5-0C43696AC157}"/>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2E4B6C7-DBAE-733E-6551-C1B41524AE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62AAC599-AA23-46BF-1684-25AA18EE5BC1}"/>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5" name="Footer Placeholder 4">
            <a:extLst>
              <a:ext uri="{FF2B5EF4-FFF2-40B4-BE49-F238E27FC236}">
                <a16:creationId xmlns:a16="http://schemas.microsoft.com/office/drawing/2014/main" id="{37AB8F60-9E68-4BA6-5AFA-101A1117FA45}"/>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721FF742-E7C7-23F8-2734-7B8488299970}"/>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66467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B31498-87D9-D62D-615D-6C3650310D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9EEFB062-64C6-FA70-3876-7FDFF7C404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2680CA66-9657-0C21-8C59-3763CF058D0E}"/>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5" name="Footer Placeholder 4">
            <a:extLst>
              <a:ext uri="{FF2B5EF4-FFF2-40B4-BE49-F238E27FC236}">
                <a16:creationId xmlns:a16="http://schemas.microsoft.com/office/drawing/2014/main" id="{8A842D8B-F57A-5212-52A4-FF7E03D09820}"/>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D62E9EF2-59FC-D52B-10FB-58B0AE10256D}"/>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318884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B52E7-927F-F6DF-AF49-873AE93FBA55}"/>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52A0D4C5-2A65-0DB4-6C49-EF817DF108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38EAB531-59DA-3142-FB3A-15A072F96592}"/>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5" name="Footer Placeholder 4">
            <a:extLst>
              <a:ext uri="{FF2B5EF4-FFF2-40B4-BE49-F238E27FC236}">
                <a16:creationId xmlns:a16="http://schemas.microsoft.com/office/drawing/2014/main" id="{DF97022F-1C77-11CB-297B-313A07F563C1}"/>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4552CF70-6406-A7FC-CA07-A4B4931C80FB}"/>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233755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136DF-F0F7-6410-0EC4-68619D56C6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BC2814D5-8D19-02DB-EEF7-6A34805AEE7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E7D22F-7C42-EB0F-5AB8-371137E68343}"/>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5" name="Footer Placeholder 4">
            <a:extLst>
              <a:ext uri="{FF2B5EF4-FFF2-40B4-BE49-F238E27FC236}">
                <a16:creationId xmlns:a16="http://schemas.microsoft.com/office/drawing/2014/main" id="{71A88033-406B-6DC7-CCC9-5199B363581C}"/>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840FD8F7-3890-AB84-A36A-D06481AD9AEB}"/>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375209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275D-026C-AA8F-174F-36CCC5977898}"/>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3949D3AB-546C-5165-56D5-25C8741552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C40AAB1A-E9E2-4399-0AEB-7E37D7C246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7EA097B7-6EE2-2E7B-09E8-E647E4FD1A63}"/>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6" name="Footer Placeholder 5">
            <a:extLst>
              <a:ext uri="{FF2B5EF4-FFF2-40B4-BE49-F238E27FC236}">
                <a16:creationId xmlns:a16="http://schemas.microsoft.com/office/drawing/2014/main" id="{348B2CA0-3BD4-6D78-28BA-CE5E53E14130}"/>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209A5EC-F845-DB46-E4BC-2D85CAFD9978}"/>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3571896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7C52C-39C2-1CF6-135A-F8B0F0C5B1B6}"/>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8DD87807-DC2D-35B2-245F-793EB3E01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B92BD8-4125-2778-B504-7EEA2151E6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FB012BAC-8A5D-13C1-CEB8-67CE9E0DE4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37D477-C9E8-1D38-9024-E99CB8B01D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CAFB6A00-CA69-3564-71A7-C9B6428DB28B}"/>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8" name="Footer Placeholder 7">
            <a:extLst>
              <a:ext uri="{FF2B5EF4-FFF2-40B4-BE49-F238E27FC236}">
                <a16:creationId xmlns:a16="http://schemas.microsoft.com/office/drawing/2014/main" id="{E65F6EB1-3316-0D2A-B2B7-CAFA2422668D}"/>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2BD516FB-0899-3959-55C2-3AC1A9909B02}"/>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972498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B5C16-1A12-F700-586E-0949AFE2F152}"/>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6034DBD9-1980-F133-53C8-7EED584D1441}"/>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4" name="Footer Placeholder 3">
            <a:extLst>
              <a:ext uri="{FF2B5EF4-FFF2-40B4-BE49-F238E27FC236}">
                <a16:creationId xmlns:a16="http://schemas.microsoft.com/office/drawing/2014/main" id="{B47F6B65-9502-D7D1-1523-A9C3FD92F251}"/>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F34A0FB8-DEAD-D880-4BB3-8481F4C89910}"/>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234943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641F28-F4BB-7642-1077-6E17BA91D4ED}"/>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3" name="Footer Placeholder 2">
            <a:extLst>
              <a:ext uri="{FF2B5EF4-FFF2-40B4-BE49-F238E27FC236}">
                <a16:creationId xmlns:a16="http://schemas.microsoft.com/office/drawing/2014/main" id="{40DF171E-4788-93CB-C0B4-D64BB6BF8B86}"/>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68E718DD-B32A-661E-F8EF-665FC9D37587}"/>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2141065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E192-B05E-B39A-112D-C63E5E9612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0C0253A9-219A-1D79-B6F8-4C7A86153F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1C7F6C0D-5668-80BC-E7FB-B30611A8BB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12E05-4CAA-6195-55D3-EE1AB4F6043F}"/>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6" name="Footer Placeholder 5">
            <a:extLst>
              <a:ext uri="{FF2B5EF4-FFF2-40B4-BE49-F238E27FC236}">
                <a16:creationId xmlns:a16="http://schemas.microsoft.com/office/drawing/2014/main" id="{3E799E85-55AA-84DA-5A01-5F18FE8324E5}"/>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C1C97EF-6F57-60C0-269A-5EEC9F5C65F7}"/>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2430280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53C58-EB70-D4C1-F670-EA6E9F9476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3C9DEA92-7213-3670-3E19-1872965A3F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FC2FC69F-FCAA-8675-672E-4A1A6B798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7BB7AF-7AE6-2297-61A2-5A0379AF36D8}"/>
              </a:ext>
            </a:extLst>
          </p:cNvPr>
          <p:cNvSpPr>
            <a:spLocks noGrp="1"/>
          </p:cNvSpPr>
          <p:nvPr>
            <p:ph type="dt" sz="half" idx="10"/>
          </p:nvPr>
        </p:nvSpPr>
        <p:spPr/>
        <p:txBody>
          <a:bodyPr/>
          <a:lstStyle/>
          <a:p>
            <a:fld id="{9973D33B-A5A0-1E4E-BFC2-B4150759A0CF}" type="datetimeFigureOut">
              <a:rPr lang="en-IL" smtClean="0"/>
              <a:t>05/08/2025</a:t>
            </a:fld>
            <a:endParaRPr lang="en-IL"/>
          </a:p>
        </p:txBody>
      </p:sp>
      <p:sp>
        <p:nvSpPr>
          <p:cNvPr id="6" name="Footer Placeholder 5">
            <a:extLst>
              <a:ext uri="{FF2B5EF4-FFF2-40B4-BE49-F238E27FC236}">
                <a16:creationId xmlns:a16="http://schemas.microsoft.com/office/drawing/2014/main" id="{682C13F8-3385-C970-4A8C-E4019FB51E95}"/>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0BBBEDCF-40B8-596C-50A1-A61276F04965}"/>
              </a:ext>
            </a:extLst>
          </p:cNvPr>
          <p:cNvSpPr>
            <a:spLocks noGrp="1"/>
          </p:cNvSpPr>
          <p:nvPr>
            <p:ph type="sldNum" sz="quarter" idx="12"/>
          </p:nvPr>
        </p:nvSpPr>
        <p:spPr/>
        <p:txBody>
          <a:bodyPr/>
          <a:lstStyle/>
          <a:p>
            <a:fld id="{CCEFE47B-11AE-9B4B-92DF-2EAB05CC96FB}" type="slidenum">
              <a:rPr lang="en-IL" smtClean="0"/>
              <a:t>‹#›</a:t>
            </a:fld>
            <a:endParaRPr lang="en-IL"/>
          </a:p>
        </p:txBody>
      </p:sp>
    </p:spTree>
    <p:extLst>
      <p:ext uri="{BB962C8B-B14F-4D97-AF65-F5344CB8AC3E}">
        <p14:creationId xmlns:p14="http://schemas.microsoft.com/office/powerpoint/2010/main" val="694908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B451BF-D27D-1952-AF91-D8A45A22B1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56E1FB10-B54E-9027-B5C9-C2544673E2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B8F0E230-A89E-39E3-3F31-EDA3D74C52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73D33B-A5A0-1E4E-BFC2-B4150759A0CF}" type="datetimeFigureOut">
              <a:rPr lang="en-IL" smtClean="0"/>
              <a:t>05/08/2025</a:t>
            </a:fld>
            <a:endParaRPr lang="en-IL"/>
          </a:p>
        </p:txBody>
      </p:sp>
      <p:sp>
        <p:nvSpPr>
          <p:cNvPr id="5" name="Footer Placeholder 4">
            <a:extLst>
              <a:ext uri="{FF2B5EF4-FFF2-40B4-BE49-F238E27FC236}">
                <a16:creationId xmlns:a16="http://schemas.microsoft.com/office/drawing/2014/main" id="{A40AF407-4AC6-EA6E-E6FB-FDD98881D0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L"/>
          </a:p>
        </p:txBody>
      </p:sp>
      <p:sp>
        <p:nvSpPr>
          <p:cNvPr id="6" name="Slide Number Placeholder 5">
            <a:extLst>
              <a:ext uri="{FF2B5EF4-FFF2-40B4-BE49-F238E27FC236}">
                <a16:creationId xmlns:a16="http://schemas.microsoft.com/office/drawing/2014/main" id="{933C7D73-586A-70C5-3304-DC9773C717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CEFE47B-11AE-9B4B-92DF-2EAB05CC96FB}" type="slidenum">
              <a:rPr lang="en-IL" smtClean="0"/>
              <a:t>‹#›</a:t>
            </a:fld>
            <a:endParaRPr lang="en-IL"/>
          </a:p>
        </p:txBody>
      </p:sp>
    </p:spTree>
    <p:extLst>
      <p:ext uri="{BB962C8B-B14F-4D97-AF65-F5344CB8AC3E}">
        <p14:creationId xmlns:p14="http://schemas.microsoft.com/office/powerpoint/2010/main" val="48520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liveact.org/"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2C1"/>
        </a:solidFill>
        <a:effectLst/>
      </p:bgPr>
    </p:bg>
    <p:spTree>
      <p:nvGrpSpPr>
        <p:cNvPr id="1" name=""/>
        <p:cNvGrpSpPr/>
        <p:nvPr/>
      </p:nvGrpSpPr>
      <p:grpSpPr>
        <a:xfrm>
          <a:off x="0" y="0"/>
          <a:ext cx="0" cy="0"/>
          <a:chOff x="0" y="0"/>
          <a:chExt cx="0" cy="0"/>
        </a:xfrm>
      </p:grpSpPr>
      <p:sp>
        <p:nvSpPr>
          <p:cNvPr id="2" name="Round Diagonal Corner Rectangle 1">
            <a:extLst>
              <a:ext uri="{FF2B5EF4-FFF2-40B4-BE49-F238E27FC236}">
                <a16:creationId xmlns:a16="http://schemas.microsoft.com/office/drawing/2014/main" id="{343C6DEB-FC20-8F41-C3D6-E0ADDC5204EF}"/>
              </a:ext>
            </a:extLst>
          </p:cNvPr>
          <p:cNvSpPr/>
          <p:nvPr/>
        </p:nvSpPr>
        <p:spPr>
          <a:xfrm rot="20887263">
            <a:off x="394768" y="1245254"/>
            <a:ext cx="5259344" cy="3807403"/>
          </a:xfrm>
          <a:prstGeom prst="round2DiagRect">
            <a:avLst>
              <a:gd name="adj1" fmla="val 0"/>
              <a:gd name="adj2" fmla="val 23819"/>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pic>
        <p:nvPicPr>
          <p:cNvPr id="3" name="Picture 2" descr="A pink flower with a black background&#10;&#10;Description automatically generated">
            <a:extLst>
              <a:ext uri="{FF2B5EF4-FFF2-40B4-BE49-F238E27FC236}">
                <a16:creationId xmlns:a16="http://schemas.microsoft.com/office/drawing/2014/main" id="{9D25E2F4-30C3-0E48-5D62-DD8D7606DDEE}"/>
              </a:ext>
            </a:extLst>
          </p:cNvPr>
          <p:cNvPicPr>
            <a:picLocks noChangeAspect="1"/>
          </p:cNvPicPr>
          <p:nvPr/>
        </p:nvPicPr>
        <p:blipFill>
          <a:blip r:embed="rId4"/>
          <a:stretch>
            <a:fillRect/>
          </a:stretch>
        </p:blipFill>
        <p:spPr>
          <a:xfrm>
            <a:off x="-437692" y="1005839"/>
            <a:ext cx="1270000" cy="1282700"/>
          </a:xfrm>
          <a:prstGeom prst="rect">
            <a:avLst/>
          </a:prstGeom>
        </p:spPr>
      </p:pic>
      <p:pic>
        <p:nvPicPr>
          <p:cNvPr id="4" name="Picture 3" descr="A yellow hexagon with black background&#10;&#10;Description automatically generated">
            <a:extLst>
              <a:ext uri="{FF2B5EF4-FFF2-40B4-BE49-F238E27FC236}">
                <a16:creationId xmlns:a16="http://schemas.microsoft.com/office/drawing/2014/main" id="{88E056A8-F068-BB1F-366B-94B8E18E59F8}"/>
              </a:ext>
            </a:extLst>
          </p:cNvPr>
          <p:cNvPicPr>
            <a:picLocks noChangeAspect="1"/>
          </p:cNvPicPr>
          <p:nvPr/>
        </p:nvPicPr>
        <p:blipFill>
          <a:blip r:embed="rId5"/>
          <a:stretch>
            <a:fillRect/>
          </a:stretch>
        </p:blipFill>
        <p:spPr>
          <a:xfrm rot="880465">
            <a:off x="5535377" y="4033766"/>
            <a:ext cx="908572" cy="789264"/>
          </a:xfrm>
          <a:prstGeom prst="rect">
            <a:avLst/>
          </a:prstGeom>
        </p:spPr>
      </p:pic>
      <p:pic>
        <p:nvPicPr>
          <p:cNvPr id="5" name="Picture 4" descr="A blue sign with white letters&#10;&#10;Description automatically generated">
            <a:hlinkClick r:id="rId6"/>
            <a:extLst>
              <a:ext uri="{FF2B5EF4-FFF2-40B4-BE49-F238E27FC236}">
                <a16:creationId xmlns:a16="http://schemas.microsoft.com/office/drawing/2014/main" id="{8AD95FFD-B4E9-8037-6760-449D6A30764E}"/>
              </a:ext>
            </a:extLst>
          </p:cNvPr>
          <p:cNvPicPr>
            <a:picLocks noChangeAspect="1"/>
          </p:cNvPicPr>
          <p:nvPr/>
        </p:nvPicPr>
        <p:blipFill>
          <a:blip r:embed="rId7"/>
          <a:stretch>
            <a:fillRect/>
          </a:stretch>
        </p:blipFill>
        <p:spPr>
          <a:xfrm>
            <a:off x="745015" y="6151128"/>
            <a:ext cx="3029816" cy="414677"/>
          </a:xfrm>
          <a:prstGeom prst="rect">
            <a:avLst/>
          </a:prstGeom>
        </p:spPr>
      </p:pic>
      <p:cxnSp>
        <p:nvCxnSpPr>
          <p:cNvPr id="7" name="Straight Connector 6">
            <a:extLst>
              <a:ext uri="{FF2B5EF4-FFF2-40B4-BE49-F238E27FC236}">
                <a16:creationId xmlns:a16="http://schemas.microsoft.com/office/drawing/2014/main" id="{92DC5181-5FFB-E01C-B06D-B1F45CB539BA}"/>
              </a:ext>
            </a:extLst>
          </p:cNvPr>
          <p:cNvCxnSpPr>
            <a:cxnSpLocks/>
          </p:cNvCxnSpPr>
          <p:nvPr/>
        </p:nvCxnSpPr>
        <p:spPr>
          <a:xfrm>
            <a:off x="753508" y="5852160"/>
            <a:ext cx="10684985" cy="0"/>
          </a:xfrm>
          <a:prstGeom prst="line">
            <a:avLst/>
          </a:prstGeom>
          <a:ln w="38100" cap="rnd">
            <a:solidFill>
              <a:srgbClr val="3B70E9"/>
            </a:solidFill>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4BFF864B-368E-4BF8-4548-94C249A708EA}"/>
              </a:ext>
            </a:extLst>
          </p:cNvPr>
          <p:cNvSpPr txBox="1"/>
          <p:nvPr/>
        </p:nvSpPr>
        <p:spPr>
          <a:xfrm>
            <a:off x="4916436" y="1830226"/>
            <a:ext cx="6522057" cy="2372316"/>
          </a:xfrm>
          <a:prstGeom prst="rect">
            <a:avLst/>
          </a:prstGeom>
          <a:noFill/>
        </p:spPr>
        <p:txBody>
          <a:bodyPr wrap="square" rtlCol="0">
            <a:spAutoFit/>
          </a:bodyPr>
          <a:lstStyle/>
          <a:p>
            <a:pPr marL="0" algn="r" defTabSz="914400" rtl="1" eaLnBrk="1" latinLnBrk="0" hangingPunct="1">
              <a:lnSpc>
                <a:spcPts val="8500"/>
              </a:lnSpc>
            </a:pPr>
            <a:r>
              <a:rPr lang="he-IL" sz="9000" b="1" dirty="0">
                <a:solidFill>
                  <a:srgbClr val="3B70E9"/>
                </a:solidFill>
                <a:latin typeface="Calibri" panose="020F0502020204030204" pitchFamily="34" charset="0"/>
                <a:cs typeface="Calibri" panose="020F0502020204030204" pitchFamily="34" charset="0"/>
              </a:rPr>
              <a:t>מחשבות על פני השטח</a:t>
            </a:r>
            <a:endParaRPr lang="en-IL" sz="9000" b="1" dirty="0">
              <a:solidFill>
                <a:srgbClr val="3B70E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7979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2C1"/>
        </a:solidFill>
        <a:effectLst/>
      </p:bgPr>
    </p:bg>
    <p:spTree>
      <p:nvGrpSpPr>
        <p:cNvPr id="1" name="">
          <a:extLst>
            <a:ext uri="{FF2B5EF4-FFF2-40B4-BE49-F238E27FC236}">
              <a16:creationId xmlns:a16="http://schemas.microsoft.com/office/drawing/2014/main" id="{1E237FF3-7968-79EB-9320-555EE65C1D9A}"/>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B294692E-696E-DA4E-8025-D3DBA244AD25}"/>
              </a:ext>
            </a:extLst>
          </p:cNvPr>
          <p:cNvSpPr txBox="1"/>
          <p:nvPr/>
        </p:nvSpPr>
        <p:spPr>
          <a:xfrm>
            <a:off x="2185416" y="70223"/>
            <a:ext cx="9462903" cy="1065613"/>
          </a:xfrm>
          <a:prstGeom prst="rect">
            <a:avLst/>
          </a:prstGeom>
          <a:noFill/>
        </p:spPr>
        <p:txBody>
          <a:bodyPr wrap="square" rtlCol="0">
            <a:spAutoFit/>
          </a:bodyPr>
          <a:lstStyle/>
          <a:p>
            <a:pPr marL="0" algn="r" defTabSz="914400" rtl="1" eaLnBrk="1" latinLnBrk="0" hangingPunct="1">
              <a:lnSpc>
                <a:spcPts val="8500"/>
              </a:lnSpc>
            </a:pPr>
            <a:r>
              <a:rPr lang="he-IL" sz="4600" b="1" dirty="0">
                <a:solidFill>
                  <a:srgbClr val="3B70E9"/>
                </a:solidFill>
                <a:latin typeface="Calibri" panose="020F0502020204030204" pitchFamily="34" charset="0"/>
                <a:cs typeface="Calibri" panose="020F0502020204030204" pitchFamily="34" charset="0"/>
              </a:rPr>
              <a:t>חלוקת כדור הארץ – עבודה בקבוצות</a:t>
            </a:r>
            <a:endParaRPr lang="en-IL" sz="4600" b="1" dirty="0">
              <a:solidFill>
                <a:srgbClr val="3B70E9"/>
              </a:solidFill>
              <a:latin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AA4D1635-5A72-DF60-E139-8949753A7CD1}"/>
              </a:ext>
            </a:extLst>
          </p:cNvPr>
          <p:cNvPicPr>
            <a:picLocks noChangeAspect="1"/>
          </p:cNvPicPr>
          <p:nvPr/>
        </p:nvPicPr>
        <p:blipFill>
          <a:blip r:embed="rId3"/>
          <a:stretch>
            <a:fillRect/>
          </a:stretch>
        </p:blipFill>
        <p:spPr>
          <a:xfrm>
            <a:off x="11648319" y="291042"/>
            <a:ext cx="843522" cy="851957"/>
          </a:xfrm>
          <a:prstGeom prst="rect">
            <a:avLst/>
          </a:prstGeom>
        </p:spPr>
      </p:pic>
      <p:sp>
        <p:nvSpPr>
          <p:cNvPr id="11" name="TextBox 10">
            <a:extLst>
              <a:ext uri="{FF2B5EF4-FFF2-40B4-BE49-F238E27FC236}">
                <a16:creationId xmlns:a16="http://schemas.microsoft.com/office/drawing/2014/main" id="{1A4658B3-6411-B7C5-4822-823BFEE0FA11}"/>
              </a:ext>
            </a:extLst>
          </p:cNvPr>
          <p:cNvSpPr txBox="1"/>
          <p:nvPr/>
        </p:nvSpPr>
        <p:spPr>
          <a:xfrm>
            <a:off x="2947595" y="1506006"/>
            <a:ext cx="8012350" cy="4893647"/>
          </a:xfrm>
          <a:prstGeom prst="rect">
            <a:avLst/>
          </a:prstGeom>
          <a:noFill/>
        </p:spPr>
        <p:txBody>
          <a:bodyPr wrap="square" rtlCol="0">
            <a:spAutoFit/>
          </a:bodyPr>
          <a:lstStyle/>
          <a:p>
            <a:pPr marL="0" algn="r" defTabSz="914400" rtl="1" eaLnBrk="1" latinLnBrk="0" hangingPunct="1"/>
            <a:r>
              <a:rPr lang="he-IL" sz="2400" dirty="0">
                <a:solidFill>
                  <a:srgbClr val="3B70E9"/>
                </a:solidFill>
                <a:latin typeface="Calibri" panose="020F0502020204030204" pitchFamily="34" charset="0"/>
                <a:cs typeface="Calibri" panose="020F0502020204030204" pitchFamily="34" charset="0"/>
              </a:rPr>
              <a:t>התחלקו לארבע קבוצות</a:t>
            </a:r>
          </a:p>
          <a:p>
            <a:pPr marL="0" algn="r" defTabSz="914400" rtl="1" eaLnBrk="1" latinLnBrk="0" hangingPunct="1"/>
            <a:endParaRPr lang="he-IL" sz="2400" dirty="0">
              <a:solidFill>
                <a:srgbClr val="3B70E9"/>
              </a:solidFill>
              <a:latin typeface="Calibri" panose="020F0502020204030204" pitchFamily="34" charset="0"/>
              <a:cs typeface="Calibri" panose="020F0502020204030204" pitchFamily="34" charset="0"/>
            </a:endParaRPr>
          </a:p>
          <a:p>
            <a:pPr marL="0" algn="r" defTabSz="914400" rtl="1" eaLnBrk="1" latinLnBrk="0" hangingPunct="1"/>
            <a:r>
              <a:rPr lang="he-IL" sz="2400" dirty="0">
                <a:solidFill>
                  <a:srgbClr val="3B70E9"/>
                </a:solidFill>
                <a:latin typeface="Calibri" panose="020F0502020204030204" pitchFamily="34" charset="0"/>
                <a:cs typeface="Calibri" panose="020F0502020204030204" pitchFamily="34" charset="0"/>
              </a:rPr>
              <a:t>כל קבוצה תקבל עיגול מבריסטול או נייר מהמורה,</a:t>
            </a:r>
            <a:br>
              <a:rPr lang="en-US" sz="2400" dirty="0">
                <a:solidFill>
                  <a:srgbClr val="3B70E9"/>
                </a:solidFill>
                <a:latin typeface="Calibri" panose="020F0502020204030204" pitchFamily="34" charset="0"/>
                <a:cs typeface="Calibri" panose="020F0502020204030204" pitchFamily="34" charset="0"/>
              </a:rPr>
            </a:br>
            <a:r>
              <a:rPr lang="he-IL" sz="2400" dirty="0">
                <a:solidFill>
                  <a:srgbClr val="3B70E9"/>
                </a:solidFill>
                <a:latin typeface="Calibri" panose="020F0502020204030204" pitchFamily="34" charset="0"/>
                <a:cs typeface="Calibri" panose="020F0502020204030204" pitchFamily="34" charset="0"/>
              </a:rPr>
              <a:t>או תצייר עיגול על דף גדול </a:t>
            </a:r>
          </a:p>
          <a:p>
            <a:pPr marL="0" algn="r" defTabSz="914400" rtl="1" eaLnBrk="1" latinLnBrk="0" hangingPunct="1"/>
            <a:endParaRPr lang="he-IL" sz="2400" dirty="0">
              <a:solidFill>
                <a:srgbClr val="3B70E9"/>
              </a:solidFill>
              <a:latin typeface="Calibri" panose="020F0502020204030204" pitchFamily="34" charset="0"/>
              <a:cs typeface="Calibri" panose="020F0502020204030204" pitchFamily="34" charset="0"/>
            </a:endParaRPr>
          </a:p>
          <a:p>
            <a:pPr marL="0" algn="r" defTabSz="914400" rtl="1" eaLnBrk="1" latinLnBrk="0" hangingPunct="1"/>
            <a:r>
              <a:rPr lang="he-IL" sz="2400" dirty="0">
                <a:solidFill>
                  <a:srgbClr val="3B70E9"/>
                </a:solidFill>
                <a:latin typeface="Calibri" panose="020F0502020204030204" pitchFamily="34" charset="0"/>
                <a:cs typeface="Calibri" panose="020F0502020204030204" pitchFamily="34" charset="0"/>
              </a:rPr>
              <a:t>העיגול מייצג את כדור הארץ. </a:t>
            </a:r>
            <a:br>
              <a:rPr lang="en-US" sz="2400" dirty="0">
                <a:solidFill>
                  <a:srgbClr val="3B70E9"/>
                </a:solidFill>
                <a:latin typeface="Calibri" panose="020F0502020204030204" pitchFamily="34" charset="0"/>
                <a:cs typeface="Calibri" panose="020F0502020204030204" pitchFamily="34" charset="0"/>
              </a:rPr>
            </a:br>
            <a:r>
              <a:rPr lang="he-IL" sz="2400" dirty="0">
                <a:solidFill>
                  <a:srgbClr val="3B70E9"/>
                </a:solidFill>
                <a:latin typeface="Calibri" panose="020F0502020204030204" pitchFamily="34" charset="0"/>
                <a:cs typeface="Calibri" panose="020F0502020204030204" pitchFamily="34" charset="0"/>
              </a:rPr>
              <a:t>חישבו בקבוצה וחלקו את העיגול לפי הערכתכם: </a:t>
            </a:r>
          </a:p>
          <a:p>
            <a:pPr marL="0" algn="r" defTabSz="914400" rtl="1" eaLnBrk="1" latinLnBrk="0" hangingPunct="1"/>
            <a:endParaRPr lang="he-IL" sz="2400" dirty="0">
              <a:solidFill>
                <a:srgbClr val="3B70E9"/>
              </a:solidFill>
              <a:latin typeface="Calibri" panose="020F0502020204030204" pitchFamily="34" charset="0"/>
              <a:cs typeface="Calibri" panose="020F0502020204030204" pitchFamily="34" charset="0"/>
            </a:endParaRPr>
          </a:p>
          <a:p>
            <a:pPr marL="285750" indent="-285750" algn="r" defTabSz="914400" rtl="1" eaLnBrk="1" latinLnBrk="0" hangingPunct="1">
              <a:buFont typeface="Arial" panose="020B0604020202020204" pitchFamily="34" charset="0"/>
              <a:buChar char="•"/>
            </a:pPr>
            <a:r>
              <a:rPr lang="he-IL" sz="2400" dirty="0">
                <a:solidFill>
                  <a:srgbClr val="3B70E9"/>
                </a:solidFill>
                <a:latin typeface="Calibri" panose="020F0502020204030204" pitchFamily="34" charset="0"/>
                <a:cs typeface="Calibri" panose="020F0502020204030204" pitchFamily="34" charset="0"/>
              </a:rPr>
              <a:t>כמה מפני השטח של כדור הארץ מכוסה ביבשה מול ים?</a:t>
            </a:r>
          </a:p>
          <a:p>
            <a:pPr marL="285750" indent="-285750" algn="r" defTabSz="914400" rtl="1" eaLnBrk="1" latinLnBrk="0" hangingPunct="1">
              <a:buFont typeface="Arial" panose="020B0604020202020204" pitchFamily="34" charset="0"/>
              <a:buChar char="•"/>
            </a:pPr>
            <a:r>
              <a:rPr lang="he-IL" sz="2400" dirty="0">
                <a:solidFill>
                  <a:srgbClr val="3B70E9"/>
                </a:solidFill>
                <a:latin typeface="Calibri" panose="020F0502020204030204" pitchFamily="34" charset="0"/>
                <a:cs typeface="Calibri" panose="020F0502020204030204" pitchFamily="34" charset="0"/>
              </a:rPr>
              <a:t>כמה מתוך השטח היבשתי הוא שטח שראוי למגורים וחקלאות?</a:t>
            </a:r>
          </a:p>
          <a:p>
            <a:pPr marL="285750" indent="-285750" algn="r" defTabSz="914400" rtl="1" eaLnBrk="1" latinLnBrk="0" hangingPunct="1">
              <a:buFont typeface="Arial" panose="020B0604020202020204" pitchFamily="34" charset="0"/>
              <a:buChar char="•"/>
            </a:pPr>
            <a:r>
              <a:rPr lang="he-IL" sz="2400" dirty="0">
                <a:solidFill>
                  <a:srgbClr val="3B70E9"/>
                </a:solidFill>
                <a:latin typeface="Calibri" panose="020F0502020204030204" pitchFamily="34" charset="0"/>
                <a:cs typeface="Calibri" panose="020F0502020204030204" pitchFamily="34" charset="0"/>
              </a:rPr>
              <a:t>כמה מתוך השטח הראוי למגורים הוא שטח חקלאי?</a:t>
            </a:r>
          </a:p>
          <a:p>
            <a:pPr marL="285750" indent="-285750" algn="r" defTabSz="914400" rtl="1" eaLnBrk="1" latinLnBrk="0" hangingPunct="1">
              <a:buFont typeface="Arial" panose="020B0604020202020204" pitchFamily="34" charset="0"/>
              <a:buChar char="•"/>
            </a:pPr>
            <a:r>
              <a:rPr lang="he-IL" sz="2400" dirty="0">
                <a:solidFill>
                  <a:srgbClr val="3B70E9"/>
                </a:solidFill>
                <a:latin typeface="Calibri" panose="020F0502020204030204" pitchFamily="34" charset="0"/>
                <a:cs typeface="Calibri" panose="020F0502020204030204" pitchFamily="34" charset="0"/>
              </a:rPr>
              <a:t>למה משמש רוב השטח החקלאי בעולם?</a:t>
            </a:r>
            <a:r>
              <a:rPr lang="en-US" sz="2400" dirty="0">
                <a:solidFill>
                  <a:srgbClr val="3B70E9"/>
                </a:solidFill>
                <a:latin typeface="Calibri" panose="020F0502020204030204" pitchFamily="34" charset="0"/>
                <a:cs typeface="Calibri" panose="020F0502020204030204" pitchFamily="34" charset="0"/>
              </a:rPr>
              <a:t> </a:t>
            </a:r>
            <a:r>
              <a:rPr lang="he-IL" sz="2400" dirty="0">
                <a:solidFill>
                  <a:srgbClr val="3B70E9"/>
                </a:solidFill>
                <a:latin typeface="Calibri" panose="020F0502020204030204" pitchFamily="34" charset="0"/>
                <a:cs typeface="Calibri" panose="020F0502020204030204" pitchFamily="34" charset="0"/>
              </a:rPr>
              <a:t>כמה מהשטח מוקדש</a:t>
            </a:r>
            <a:br>
              <a:rPr lang="en-US" sz="2400" dirty="0">
                <a:solidFill>
                  <a:srgbClr val="3B70E9"/>
                </a:solidFill>
                <a:latin typeface="Calibri" panose="020F0502020204030204" pitchFamily="34" charset="0"/>
                <a:cs typeface="Calibri" panose="020F0502020204030204" pitchFamily="34" charset="0"/>
              </a:rPr>
            </a:br>
            <a:r>
              <a:rPr lang="he-IL" sz="2400" dirty="0">
                <a:solidFill>
                  <a:srgbClr val="3B70E9"/>
                </a:solidFill>
                <a:latin typeface="Calibri" panose="020F0502020204030204" pitchFamily="34" charset="0"/>
                <a:cs typeface="Calibri" panose="020F0502020204030204" pitchFamily="34" charset="0"/>
              </a:rPr>
              <a:t>לדעתכם לייצור מזון מהצומח וכמה לייצור מזון מהחי?</a:t>
            </a:r>
          </a:p>
        </p:txBody>
      </p:sp>
      <p:sp>
        <p:nvSpPr>
          <p:cNvPr id="12" name="TextBox 11">
            <a:extLst>
              <a:ext uri="{FF2B5EF4-FFF2-40B4-BE49-F238E27FC236}">
                <a16:creationId xmlns:a16="http://schemas.microsoft.com/office/drawing/2014/main" id="{3728D266-A36C-5C69-F86E-BEB4AAE293AA}"/>
              </a:ext>
            </a:extLst>
          </p:cNvPr>
          <p:cNvSpPr txBox="1"/>
          <p:nvPr/>
        </p:nvSpPr>
        <p:spPr>
          <a:xfrm>
            <a:off x="10976377" y="1135836"/>
            <a:ext cx="670690"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1</a:t>
            </a:r>
            <a:endParaRPr lang="en-IL" sz="9600" b="1" dirty="0">
              <a:solidFill>
                <a:srgbClr val="FF4DC9"/>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F4E3158D-3FFF-774B-4046-F6DF2B88EB9D}"/>
              </a:ext>
            </a:extLst>
          </p:cNvPr>
          <p:cNvSpPr txBox="1"/>
          <p:nvPr/>
        </p:nvSpPr>
        <p:spPr>
          <a:xfrm>
            <a:off x="10959945" y="1916155"/>
            <a:ext cx="670691"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2</a:t>
            </a:r>
            <a:endParaRPr lang="en-IL" sz="9600" b="1" dirty="0">
              <a:solidFill>
                <a:srgbClr val="FF4DC9"/>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214C2F19-8DF8-5259-1A17-112E6A8D01A3}"/>
              </a:ext>
            </a:extLst>
          </p:cNvPr>
          <p:cNvSpPr txBox="1"/>
          <p:nvPr/>
        </p:nvSpPr>
        <p:spPr>
          <a:xfrm>
            <a:off x="10976377" y="3066117"/>
            <a:ext cx="654259" cy="1072346"/>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3</a:t>
            </a:r>
            <a:endParaRPr lang="en-IL" sz="9600" b="1" dirty="0">
              <a:solidFill>
                <a:srgbClr val="FF4DC9"/>
              </a:solidFill>
              <a:latin typeface="Calibri" panose="020F0502020204030204" pitchFamily="34" charset="0"/>
              <a:cs typeface="Calibri" panose="020F0502020204030204" pitchFamily="34" charset="0"/>
            </a:endParaRPr>
          </a:p>
        </p:txBody>
      </p:sp>
      <p:pic>
        <p:nvPicPr>
          <p:cNvPr id="15" name="Graphic 14">
            <a:extLst>
              <a:ext uri="{FF2B5EF4-FFF2-40B4-BE49-F238E27FC236}">
                <a16:creationId xmlns:a16="http://schemas.microsoft.com/office/drawing/2014/main" id="{0119DFC6-E98D-A68E-D3E3-C33486CC5AB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1364" y="1502210"/>
            <a:ext cx="3123532" cy="3123532"/>
          </a:xfrm>
          <a:prstGeom prst="rect">
            <a:avLst/>
          </a:prstGeom>
        </p:spPr>
      </p:pic>
    </p:spTree>
    <p:extLst>
      <p:ext uri="{BB962C8B-B14F-4D97-AF65-F5344CB8AC3E}">
        <p14:creationId xmlns:p14="http://schemas.microsoft.com/office/powerpoint/2010/main" val="1399783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2C1">
            <a:alpha val="60264"/>
          </a:srgbClr>
        </a:solidFill>
        <a:effectLst/>
      </p:bgPr>
    </p:bg>
    <p:spTree>
      <p:nvGrpSpPr>
        <p:cNvPr id="1" name="">
          <a:extLst>
            <a:ext uri="{FF2B5EF4-FFF2-40B4-BE49-F238E27FC236}">
              <a16:creationId xmlns:a16="http://schemas.microsoft.com/office/drawing/2014/main" id="{92CCDE7E-453D-DB94-D4BF-B9AEDE15C7E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4BFF577-1191-3B16-4531-3D8AAC160340}"/>
              </a:ext>
            </a:extLst>
          </p:cNvPr>
          <p:cNvSpPr txBox="1"/>
          <p:nvPr/>
        </p:nvSpPr>
        <p:spPr>
          <a:xfrm>
            <a:off x="664224" y="-1416109"/>
            <a:ext cx="8657421" cy="646331"/>
          </a:xfrm>
          <a:prstGeom prst="rect">
            <a:avLst/>
          </a:prstGeom>
          <a:noFill/>
        </p:spPr>
        <p:txBody>
          <a:bodyPr wrap="square" rtlCol="0">
            <a:spAutoFit/>
          </a:bodyPr>
          <a:lstStyle/>
          <a:p>
            <a:pPr marL="0" algn="r" defTabSz="914400" rtl="1" eaLnBrk="1" latinLnBrk="0" hangingPunct="1"/>
            <a:r>
              <a:rPr lang="he-IL" dirty="0">
                <a:solidFill>
                  <a:srgbClr val="3B70E9"/>
                </a:solidFill>
                <a:latin typeface="Calibri" panose="020F0502020204030204" pitchFamily="34" charset="0"/>
                <a:cs typeface="Calibri" panose="020F0502020204030204" pitchFamily="34" charset="0"/>
              </a:rPr>
              <a:t>כאן צריך להיכנס הגרף המתורגם – כולל שתי העמודות התחתונות של הקלוריות והחלבון – אם אפשר להבליט איכשהו את שתי העמודות האחרונות</a:t>
            </a:r>
          </a:p>
        </p:txBody>
      </p:sp>
      <p:sp>
        <p:nvSpPr>
          <p:cNvPr id="25" name="TextBox 24">
            <a:extLst>
              <a:ext uri="{FF2B5EF4-FFF2-40B4-BE49-F238E27FC236}">
                <a16:creationId xmlns:a16="http://schemas.microsoft.com/office/drawing/2014/main" id="{66D4B766-2EA5-299D-7807-66E5008C1CED}"/>
              </a:ext>
            </a:extLst>
          </p:cNvPr>
          <p:cNvSpPr txBox="1"/>
          <p:nvPr/>
        </p:nvSpPr>
        <p:spPr>
          <a:xfrm>
            <a:off x="8932452" y="3077227"/>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הקרקע</a:t>
            </a:r>
            <a:endParaRPr lang="en-US" sz="1600" dirty="0">
              <a:solidFill>
                <a:srgbClr val="3B70E9"/>
              </a:solidFill>
              <a:latin typeface="Calibri" panose="020F0502020204030204" pitchFamily="34" charset="0"/>
              <a:cs typeface="Calibri" panose="020F0502020204030204" pitchFamily="34" charset="0"/>
            </a:endParaRPr>
          </a:p>
          <a:p>
            <a:pPr algn="r" rtl="1"/>
            <a:r>
              <a:rPr lang="he-IL" sz="1600" dirty="0">
                <a:solidFill>
                  <a:srgbClr val="3B70E9"/>
                </a:solidFill>
                <a:latin typeface="Calibri" panose="020F0502020204030204" pitchFamily="34" charset="0"/>
                <a:cs typeface="Calibri" panose="020F0502020204030204" pitchFamily="34" charset="0"/>
              </a:rPr>
              <a:t>של כדור הארץ</a:t>
            </a:r>
          </a:p>
        </p:txBody>
      </p:sp>
      <p:grpSp>
        <p:nvGrpSpPr>
          <p:cNvPr id="38" name="Group 37">
            <a:extLst>
              <a:ext uri="{FF2B5EF4-FFF2-40B4-BE49-F238E27FC236}">
                <a16:creationId xmlns:a16="http://schemas.microsoft.com/office/drawing/2014/main" id="{47BE2634-FB63-9FC3-FB17-A0BF7A409BD3}"/>
              </a:ext>
            </a:extLst>
          </p:cNvPr>
          <p:cNvGrpSpPr/>
          <p:nvPr/>
        </p:nvGrpSpPr>
        <p:grpSpPr>
          <a:xfrm>
            <a:off x="983907" y="2993224"/>
            <a:ext cx="8827216" cy="743874"/>
            <a:chOff x="983907" y="2993224"/>
            <a:chExt cx="8827216" cy="743874"/>
          </a:xfrm>
        </p:grpSpPr>
        <p:sp>
          <p:nvSpPr>
            <p:cNvPr id="4" name="Rectangle 3">
              <a:extLst>
                <a:ext uri="{FF2B5EF4-FFF2-40B4-BE49-F238E27FC236}">
                  <a16:creationId xmlns:a16="http://schemas.microsoft.com/office/drawing/2014/main" id="{B09E872E-C12A-9BC8-CD98-AFDC072FCCBB}"/>
                </a:ext>
              </a:extLst>
            </p:cNvPr>
            <p:cNvSpPr/>
            <p:nvPr/>
          </p:nvSpPr>
          <p:spPr>
            <a:xfrm flipH="1">
              <a:off x="3230890" y="3002130"/>
              <a:ext cx="6580233" cy="734968"/>
            </a:xfrm>
            <a:prstGeom prst="rect">
              <a:avLst/>
            </a:prstGeom>
            <a:solidFill>
              <a:srgbClr val="78E35E">
                <a:alpha val="80449"/>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5" name="Rectangle 4">
              <a:extLst>
                <a:ext uri="{FF2B5EF4-FFF2-40B4-BE49-F238E27FC236}">
                  <a16:creationId xmlns:a16="http://schemas.microsoft.com/office/drawing/2014/main" id="{E5BD80BB-BC34-0801-008D-5399FBCAC38E}"/>
                </a:ext>
              </a:extLst>
            </p:cNvPr>
            <p:cNvSpPr/>
            <p:nvPr/>
          </p:nvSpPr>
          <p:spPr>
            <a:xfrm flipH="1">
              <a:off x="2408348" y="3002130"/>
              <a:ext cx="818933"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6" name="Rectangle 5">
              <a:extLst>
                <a:ext uri="{FF2B5EF4-FFF2-40B4-BE49-F238E27FC236}">
                  <a16:creationId xmlns:a16="http://schemas.microsoft.com/office/drawing/2014/main" id="{C2EB64C2-981F-7F05-9A74-2C33964B2966}"/>
                </a:ext>
              </a:extLst>
            </p:cNvPr>
            <p:cNvSpPr/>
            <p:nvPr/>
          </p:nvSpPr>
          <p:spPr>
            <a:xfrm flipH="1">
              <a:off x="983907" y="3002130"/>
              <a:ext cx="1420831"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18" name="TextBox 17">
              <a:extLst>
                <a:ext uri="{FF2B5EF4-FFF2-40B4-BE49-F238E27FC236}">
                  <a16:creationId xmlns:a16="http://schemas.microsoft.com/office/drawing/2014/main" id="{4FABCE69-B225-C945-618C-F01CE40312A2}"/>
                </a:ext>
              </a:extLst>
            </p:cNvPr>
            <p:cNvSpPr txBox="1"/>
            <p:nvPr/>
          </p:nvSpPr>
          <p:spPr>
            <a:xfrm>
              <a:off x="5329737" y="3015900"/>
              <a:ext cx="3043133"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76%</a:t>
              </a:r>
              <a:r>
                <a:rPr lang="he-IL" sz="2400" b="0" i="0" dirty="0">
                  <a:solidFill>
                    <a:srgbClr val="000000"/>
                  </a:solidFill>
                  <a:effectLst/>
                  <a:latin typeface="Calibri" panose="020F0502020204030204" pitchFamily="34" charset="0"/>
                  <a:cs typeface="Calibri" panose="020F0502020204030204" pitchFamily="34" charset="0"/>
                </a:rPr>
                <a:t>קרקע ניתנת ליישוב</a:t>
              </a:r>
              <a:endParaRPr lang="he-IL" sz="2400" dirty="0">
                <a:solidFill>
                  <a:schemeClr val="tx2"/>
                </a:solidFill>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EA0F62F2-17D6-8C40-D2D5-9A39C67586BD}"/>
                </a:ext>
              </a:extLst>
            </p:cNvPr>
            <p:cNvSpPr txBox="1"/>
            <p:nvPr/>
          </p:nvSpPr>
          <p:spPr>
            <a:xfrm>
              <a:off x="5363310" y="3378991"/>
              <a:ext cx="2975989" cy="307777"/>
            </a:xfrm>
            <a:prstGeom prst="rect">
              <a:avLst/>
            </a:prstGeom>
            <a:noFill/>
          </p:spPr>
          <p:txBody>
            <a:bodyPr wrap="square" rtlCol="0">
              <a:spAutoFit/>
            </a:bodyPr>
            <a:lstStyle/>
            <a:p>
              <a:pPr algn="ctr" rtl="1"/>
              <a:r>
                <a:rPr lang="en-IL" sz="1400" b="0" i="0" dirty="0">
                  <a:solidFill>
                    <a:srgbClr val="000000"/>
                  </a:solidFill>
                  <a:effectLst/>
                  <a:latin typeface="Calibri" panose="020F0502020204030204" pitchFamily="34" charset="0"/>
                  <a:cs typeface="Calibri" panose="020F0502020204030204" pitchFamily="34" charset="0"/>
                </a:rPr>
                <a:t>104</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23" name="TextBox 22">
              <a:extLst>
                <a:ext uri="{FF2B5EF4-FFF2-40B4-BE49-F238E27FC236}">
                  <a16:creationId xmlns:a16="http://schemas.microsoft.com/office/drawing/2014/main" id="{A5D0D8CD-A6A6-8A7C-FB01-E33DF80319AB}"/>
                </a:ext>
              </a:extLst>
            </p:cNvPr>
            <p:cNvSpPr txBox="1"/>
            <p:nvPr/>
          </p:nvSpPr>
          <p:spPr>
            <a:xfrm>
              <a:off x="2187044" y="2993224"/>
              <a:ext cx="1207549" cy="584775"/>
            </a:xfrm>
            <a:prstGeom prst="rect">
              <a:avLst/>
            </a:prstGeom>
            <a:noFill/>
          </p:spPr>
          <p:txBody>
            <a:bodyPr wrap="square" rtlCol="0">
              <a:spAutoFit/>
            </a:bodyPr>
            <a:lstStyle/>
            <a:p>
              <a:pPr algn="ctr" rtl="1"/>
              <a:r>
                <a:rPr lang="en-US" sz="1600" b="1" dirty="0">
                  <a:solidFill>
                    <a:schemeClr val="tx2"/>
                  </a:solidFill>
                  <a:latin typeface="Calibri" panose="020F0502020204030204" pitchFamily="34" charset="0"/>
                  <a:cs typeface="Calibri" panose="020F0502020204030204" pitchFamily="34" charset="0"/>
                </a:rPr>
                <a:t>10%</a:t>
              </a:r>
              <a:r>
                <a:rPr lang="he-IL" sz="1600" b="1" dirty="0">
                  <a:solidFill>
                    <a:schemeClr val="tx2"/>
                  </a:solidFill>
                  <a:latin typeface="Calibri" panose="020F0502020204030204" pitchFamily="34" charset="0"/>
                  <a:cs typeface="Calibri" panose="020F0502020204030204" pitchFamily="34" charset="0"/>
                </a:rPr>
                <a:t> </a:t>
              </a:r>
            </a:p>
            <a:p>
              <a:pPr algn="ctr" rtl="1"/>
              <a:r>
                <a:rPr lang="he-IL" sz="1600" dirty="0">
                  <a:solidFill>
                    <a:schemeClr val="tx2"/>
                  </a:solidFill>
                  <a:latin typeface="Calibri" panose="020F0502020204030204" pitchFamily="34" charset="0"/>
                  <a:cs typeface="Calibri" panose="020F0502020204030204" pitchFamily="34" charset="0"/>
                </a:rPr>
                <a:t>קרחונים</a:t>
              </a:r>
            </a:p>
          </p:txBody>
        </p:sp>
        <p:sp>
          <p:nvSpPr>
            <p:cNvPr id="31" name="TextBox 30">
              <a:extLst>
                <a:ext uri="{FF2B5EF4-FFF2-40B4-BE49-F238E27FC236}">
                  <a16:creationId xmlns:a16="http://schemas.microsoft.com/office/drawing/2014/main" id="{D432E17F-92DC-7BBD-632B-E1EE21870347}"/>
                </a:ext>
              </a:extLst>
            </p:cNvPr>
            <p:cNvSpPr txBox="1"/>
            <p:nvPr/>
          </p:nvSpPr>
          <p:spPr>
            <a:xfrm>
              <a:off x="2203345" y="3475488"/>
              <a:ext cx="1227944" cy="261610"/>
            </a:xfrm>
            <a:prstGeom prst="rect">
              <a:avLst/>
            </a:prstGeom>
            <a:noFill/>
          </p:spPr>
          <p:txBody>
            <a:bodyPr wrap="square" rtlCol="0">
              <a:spAutoFit/>
            </a:bodyPr>
            <a:lstStyle/>
            <a:p>
              <a:pPr algn="ctr" rtl="1"/>
              <a:r>
                <a:rPr lang="en-IL" sz="1050" b="0" i="0" dirty="0">
                  <a:solidFill>
                    <a:srgbClr val="000000"/>
                  </a:solidFill>
                  <a:effectLst/>
                  <a:latin typeface="Arial" panose="020B0604020202020204" pitchFamily="34" charset="0"/>
                </a:rPr>
                <a:t>14</a:t>
              </a:r>
              <a:r>
                <a:rPr lang="he-IL" sz="1050" dirty="0">
                  <a:solidFill>
                    <a:schemeClr val="tx2"/>
                  </a:solidFill>
                  <a:latin typeface="Calibri" panose="020F0502020204030204" pitchFamily="34" charset="0"/>
                  <a:cs typeface="Calibri" panose="020F0502020204030204" pitchFamily="34" charset="0"/>
                </a:rPr>
                <a:t> מיליון קמ״ר</a:t>
              </a:r>
            </a:p>
          </p:txBody>
        </p:sp>
        <p:sp>
          <p:nvSpPr>
            <p:cNvPr id="32" name="TextBox 31">
              <a:extLst>
                <a:ext uri="{FF2B5EF4-FFF2-40B4-BE49-F238E27FC236}">
                  <a16:creationId xmlns:a16="http://schemas.microsoft.com/office/drawing/2014/main" id="{5A397173-55A2-88D7-3D7B-70A717661CC9}"/>
                </a:ext>
              </a:extLst>
            </p:cNvPr>
            <p:cNvSpPr txBox="1"/>
            <p:nvPr/>
          </p:nvSpPr>
          <p:spPr>
            <a:xfrm>
              <a:off x="983907" y="2995937"/>
              <a:ext cx="1420831" cy="584775"/>
            </a:xfrm>
            <a:prstGeom prst="rect">
              <a:avLst/>
            </a:prstGeom>
            <a:noFill/>
          </p:spPr>
          <p:txBody>
            <a:bodyPr wrap="square" rtlCol="0">
              <a:spAutoFit/>
            </a:bodyPr>
            <a:lstStyle/>
            <a:p>
              <a:pPr algn="ctr" rtl="1"/>
              <a:r>
                <a:rPr lang="en-US" sz="1600" b="1" dirty="0">
                  <a:solidFill>
                    <a:schemeClr val="tx2"/>
                  </a:solidFill>
                  <a:latin typeface="Calibri" panose="020F0502020204030204" pitchFamily="34" charset="0"/>
                  <a:cs typeface="Calibri" panose="020F0502020204030204" pitchFamily="34" charset="0"/>
                </a:rPr>
                <a:t>10%</a:t>
              </a:r>
              <a:r>
                <a:rPr lang="he-IL" sz="1600" b="1" dirty="0">
                  <a:solidFill>
                    <a:schemeClr val="tx2"/>
                  </a:solidFill>
                  <a:latin typeface="Calibri" panose="020F0502020204030204" pitchFamily="34" charset="0"/>
                  <a:cs typeface="Calibri" panose="020F0502020204030204" pitchFamily="34" charset="0"/>
                </a:rPr>
                <a:t> </a:t>
              </a:r>
              <a:r>
                <a:rPr lang="he-IL" sz="1600" b="0" i="0" dirty="0">
                  <a:solidFill>
                    <a:srgbClr val="000000"/>
                  </a:solidFill>
                  <a:effectLst/>
                  <a:latin typeface="Calibri" panose="020F0502020204030204" pitchFamily="34" charset="0"/>
                  <a:cs typeface="Calibri" panose="020F0502020204030204" pitchFamily="34" charset="0"/>
                </a:rPr>
                <a:t>אדמה שוממה</a:t>
              </a:r>
              <a:endParaRPr lang="he-IL" sz="1600" dirty="0">
                <a:solidFill>
                  <a:schemeClr val="tx2"/>
                </a:solidFill>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283DDB9B-E0C4-47C4-952E-529835D14A5C}"/>
                </a:ext>
              </a:extLst>
            </p:cNvPr>
            <p:cNvSpPr txBox="1"/>
            <p:nvPr/>
          </p:nvSpPr>
          <p:spPr>
            <a:xfrm>
              <a:off x="1080350" y="3475488"/>
              <a:ext cx="1227944" cy="261610"/>
            </a:xfrm>
            <a:prstGeom prst="rect">
              <a:avLst/>
            </a:prstGeom>
            <a:noFill/>
          </p:spPr>
          <p:txBody>
            <a:bodyPr wrap="square" rtlCol="0">
              <a:spAutoFit/>
            </a:bodyPr>
            <a:lstStyle/>
            <a:p>
              <a:pPr algn="ctr" rtl="1"/>
              <a:r>
                <a:rPr lang="he-IL" sz="1050" b="0" i="0" dirty="0">
                  <a:solidFill>
                    <a:srgbClr val="000000"/>
                  </a:solidFill>
                  <a:effectLst/>
                  <a:latin typeface="Arial" panose="020B0604020202020204" pitchFamily="34" charset="0"/>
                </a:rPr>
                <a:t>24</a:t>
              </a:r>
              <a:r>
                <a:rPr lang="he-IL" sz="1050" dirty="0">
                  <a:solidFill>
                    <a:schemeClr val="tx2"/>
                  </a:solidFill>
                  <a:latin typeface="Calibri" panose="020F0502020204030204" pitchFamily="34" charset="0"/>
                  <a:cs typeface="Calibri" panose="020F0502020204030204" pitchFamily="34" charset="0"/>
                </a:rPr>
                <a:t> מיליון קמ״ר</a:t>
              </a:r>
            </a:p>
          </p:txBody>
        </p:sp>
      </p:grpSp>
      <p:pic>
        <p:nvPicPr>
          <p:cNvPr id="68" name="Picture 67" descr="A pink flower with a black background&#10;&#10;Description automatically generated">
            <a:extLst>
              <a:ext uri="{FF2B5EF4-FFF2-40B4-BE49-F238E27FC236}">
                <a16:creationId xmlns:a16="http://schemas.microsoft.com/office/drawing/2014/main" id="{C7CEEB42-77FA-9FA6-407B-77C1D5FBD7AF}"/>
              </a:ext>
            </a:extLst>
          </p:cNvPr>
          <p:cNvPicPr>
            <a:picLocks noChangeAspect="1"/>
          </p:cNvPicPr>
          <p:nvPr/>
        </p:nvPicPr>
        <p:blipFill>
          <a:blip r:embed="rId3"/>
          <a:stretch>
            <a:fillRect/>
          </a:stretch>
        </p:blipFill>
        <p:spPr>
          <a:xfrm>
            <a:off x="11648319" y="92259"/>
            <a:ext cx="843522" cy="851957"/>
          </a:xfrm>
          <a:prstGeom prst="rect">
            <a:avLst/>
          </a:prstGeom>
        </p:spPr>
      </p:pic>
      <p:sp>
        <p:nvSpPr>
          <p:cNvPr id="69" name="TextBox 68">
            <a:extLst>
              <a:ext uri="{FF2B5EF4-FFF2-40B4-BE49-F238E27FC236}">
                <a16:creationId xmlns:a16="http://schemas.microsoft.com/office/drawing/2014/main" id="{D4D1BAA9-418E-C4F8-3F80-A433580854AF}"/>
              </a:ext>
            </a:extLst>
          </p:cNvPr>
          <p:cNvSpPr txBox="1"/>
          <p:nvPr/>
        </p:nvSpPr>
        <p:spPr>
          <a:xfrm>
            <a:off x="6230439" y="-128560"/>
            <a:ext cx="5417880" cy="1072345"/>
          </a:xfrm>
          <a:prstGeom prst="rect">
            <a:avLst/>
          </a:prstGeom>
          <a:noFill/>
        </p:spPr>
        <p:txBody>
          <a:bodyPr wrap="square" rtlCol="0">
            <a:spAutoFit/>
          </a:bodyPr>
          <a:lstStyle/>
          <a:p>
            <a:pPr marL="0" algn="r" defTabSz="914400" rtl="1" eaLnBrk="1" latinLnBrk="0" hangingPunct="1">
              <a:lnSpc>
                <a:spcPts val="8500"/>
              </a:lnSpc>
            </a:pPr>
            <a:r>
              <a:rPr lang="he-IL" sz="4600" b="1" dirty="0">
                <a:solidFill>
                  <a:srgbClr val="3B70E9"/>
                </a:solidFill>
                <a:latin typeface="Calibri" panose="020F0502020204030204" pitchFamily="34" charset="0"/>
                <a:cs typeface="Calibri" panose="020F0502020204030204" pitchFamily="34" charset="0"/>
              </a:rPr>
              <a:t>מה אומרים הנתונים?</a:t>
            </a:r>
            <a:endParaRPr lang="en-IL" sz="4600" b="1" dirty="0">
              <a:solidFill>
                <a:srgbClr val="3B70E9"/>
              </a:solidFill>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C7018875-4FED-F1AF-AFE0-569CC231E8B9}"/>
              </a:ext>
            </a:extLst>
          </p:cNvPr>
          <p:cNvSpPr txBox="1"/>
          <p:nvPr/>
        </p:nvSpPr>
        <p:spPr>
          <a:xfrm>
            <a:off x="8932452" y="2170199"/>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פני השטח</a:t>
            </a:r>
            <a:endParaRPr lang="en-US" sz="1600" dirty="0">
              <a:solidFill>
                <a:srgbClr val="3B70E9"/>
              </a:solidFill>
              <a:latin typeface="Calibri" panose="020F0502020204030204" pitchFamily="34" charset="0"/>
              <a:cs typeface="Calibri" panose="020F0502020204030204" pitchFamily="34" charset="0"/>
            </a:endParaRPr>
          </a:p>
          <a:p>
            <a:pPr algn="r" rtl="1"/>
            <a:r>
              <a:rPr lang="he-IL" sz="1600" dirty="0">
                <a:solidFill>
                  <a:srgbClr val="3B70E9"/>
                </a:solidFill>
                <a:latin typeface="Calibri" panose="020F0502020204030204" pitchFamily="34" charset="0"/>
                <a:cs typeface="Calibri" panose="020F0502020204030204" pitchFamily="34" charset="0"/>
              </a:rPr>
              <a:t>של כדור הארץ</a:t>
            </a:r>
          </a:p>
        </p:txBody>
      </p:sp>
      <p:grpSp>
        <p:nvGrpSpPr>
          <p:cNvPr id="30" name="Group 29">
            <a:extLst>
              <a:ext uri="{FF2B5EF4-FFF2-40B4-BE49-F238E27FC236}">
                <a16:creationId xmlns:a16="http://schemas.microsoft.com/office/drawing/2014/main" id="{AB6603AC-3069-EC1B-620C-8D8BADA44AF8}"/>
              </a:ext>
            </a:extLst>
          </p:cNvPr>
          <p:cNvGrpSpPr/>
          <p:nvPr/>
        </p:nvGrpSpPr>
        <p:grpSpPr>
          <a:xfrm>
            <a:off x="-297121" y="2064344"/>
            <a:ext cx="10108244" cy="772419"/>
            <a:chOff x="-297121" y="2064344"/>
            <a:chExt cx="10108244" cy="772419"/>
          </a:xfrm>
        </p:grpSpPr>
        <p:sp>
          <p:nvSpPr>
            <p:cNvPr id="81" name="Rectangle 80">
              <a:extLst>
                <a:ext uri="{FF2B5EF4-FFF2-40B4-BE49-F238E27FC236}">
                  <a16:creationId xmlns:a16="http://schemas.microsoft.com/office/drawing/2014/main" id="{13E4DE00-40EB-F3BD-F812-49625569120C}"/>
                </a:ext>
              </a:extLst>
            </p:cNvPr>
            <p:cNvSpPr/>
            <p:nvPr/>
          </p:nvSpPr>
          <p:spPr>
            <a:xfrm flipH="1">
              <a:off x="983907" y="2095102"/>
              <a:ext cx="8827216" cy="734968"/>
            </a:xfrm>
            <a:prstGeom prst="rect">
              <a:avLst/>
            </a:prstGeom>
            <a:solidFill>
              <a:srgbClr val="78E35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nvGrpSpPr>
            <p:cNvPr id="83" name="Group 82">
              <a:extLst>
                <a:ext uri="{FF2B5EF4-FFF2-40B4-BE49-F238E27FC236}">
                  <a16:creationId xmlns:a16="http://schemas.microsoft.com/office/drawing/2014/main" id="{E4EEAA7F-59E7-AFB6-6F93-BDC2BE736EE2}"/>
                </a:ext>
              </a:extLst>
            </p:cNvPr>
            <p:cNvGrpSpPr/>
            <p:nvPr/>
          </p:nvGrpSpPr>
          <p:grpSpPr>
            <a:xfrm>
              <a:off x="3875949" y="2144026"/>
              <a:ext cx="3043133" cy="670868"/>
              <a:chOff x="7556030" y="5662274"/>
              <a:chExt cx="3043133" cy="670868"/>
            </a:xfrm>
          </p:grpSpPr>
          <p:sp>
            <p:nvSpPr>
              <p:cNvPr id="84" name="TextBox 83">
                <a:extLst>
                  <a:ext uri="{FF2B5EF4-FFF2-40B4-BE49-F238E27FC236}">
                    <a16:creationId xmlns:a16="http://schemas.microsoft.com/office/drawing/2014/main" id="{003A27BC-7424-9948-5DF0-26BBF702537E}"/>
                  </a:ext>
                </a:extLst>
              </p:cNvPr>
              <p:cNvSpPr txBox="1"/>
              <p:nvPr/>
            </p:nvSpPr>
            <p:spPr>
              <a:xfrm>
                <a:off x="7556030" y="5662274"/>
                <a:ext cx="3043133"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29%</a:t>
                </a:r>
                <a:r>
                  <a:rPr lang="he-IL" sz="2400" b="0" i="0" dirty="0">
                    <a:solidFill>
                      <a:srgbClr val="000000"/>
                    </a:solidFill>
                    <a:effectLst/>
                    <a:latin typeface="Calibri" panose="020F0502020204030204" pitchFamily="34" charset="0"/>
                    <a:cs typeface="Calibri" panose="020F0502020204030204" pitchFamily="34" charset="0"/>
                  </a:rPr>
                  <a:t>קרקע</a:t>
                </a:r>
                <a:endParaRPr lang="he-IL" sz="2400" dirty="0">
                  <a:solidFill>
                    <a:schemeClr val="tx2"/>
                  </a:solidFill>
                  <a:latin typeface="Calibri" panose="020F0502020204030204" pitchFamily="34" charset="0"/>
                  <a:cs typeface="Calibri" panose="020F0502020204030204" pitchFamily="34" charset="0"/>
                </a:endParaRPr>
              </a:p>
            </p:txBody>
          </p:sp>
          <p:sp>
            <p:nvSpPr>
              <p:cNvPr id="85" name="TextBox 84">
                <a:extLst>
                  <a:ext uri="{FF2B5EF4-FFF2-40B4-BE49-F238E27FC236}">
                    <a16:creationId xmlns:a16="http://schemas.microsoft.com/office/drawing/2014/main" id="{E4E48D10-C0D7-488F-A325-2EA8C70854DF}"/>
                  </a:ext>
                </a:extLst>
              </p:cNvPr>
              <p:cNvSpPr txBox="1"/>
              <p:nvPr/>
            </p:nvSpPr>
            <p:spPr>
              <a:xfrm>
                <a:off x="7589603" y="6025365"/>
                <a:ext cx="2975989" cy="307777"/>
              </a:xfrm>
              <a:prstGeom prst="rect">
                <a:avLst/>
              </a:prstGeom>
              <a:noFill/>
            </p:spPr>
            <p:txBody>
              <a:bodyPr wrap="square" rtlCol="0">
                <a:spAutoFit/>
              </a:bodyPr>
              <a:lstStyle/>
              <a:p>
                <a:pPr algn="ctr" rtl="1"/>
                <a:r>
                  <a:rPr lang="en-IL" sz="1400" b="0" i="0" dirty="0">
                    <a:solidFill>
                      <a:srgbClr val="000000"/>
                    </a:solidFill>
                    <a:effectLst/>
                    <a:latin typeface="Calibri" panose="020F0502020204030204" pitchFamily="34" charset="0"/>
                    <a:cs typeface="Calibri" panose="020F0502020204030204" pitchFamily="34" charset="0"/>
                  </a:rPr>
                  <a:t>149</a:t>
                </a:r>
                <a:r>
                  <a:rPr lang="he-IL" sz="1400" dirty="0">
                    <a:solidFill>
                      <a:schemeClr val="tx2"/>
                    </a:solidFill>
                    <a:latin typeface="Calibri" panose="020F0502020204030204" pitchFamily="34" charset="0"/>
                    <a:cs typeface="Calibri" panose="020F0502020204030204" pitchFamily="34" charset="0"/>
                  </a:rPr>
                  <a:t> מיליון קמ״ר</a:t>
                </a:r>
              </a:p>
            </p:txBody>
          </p:sp>
        </p:grpSp>
        <p:sp>
          <p:nvSpPr>
            <p:cNvPr id="89" name="Rectangle 88">
              <a:extLst>
                <a:ext uri="{FF2B5EF4-FFF2-40B4-BE49-F238E27FC236}">
                  <a16:creationId xmlns:a16="http://schemas.microsoft.com/office/drawing/2014/main" id="{8EDEC743-8F6B-AA77-471A-E1F4B24A7A4D}"/>
                </a:ext>
              </a:extLst>
            </p:cNvPr>
            <p:cNvSpPr/>
            <p:nvPr/>
          </p:nvSpPr>
          <p:spPr>
            <a:xfrm flipH="1">
              <a:off x="-297121" y="2095102"/>
              <a:ext cx="1281027" cy="734968"/>
            </a:xfrm>
            <a:prstGeom prst="rect">
              <a:avLst/>
            </a:prstGeom>
            <a:solidFill>
              <a:srgbClr val="3B70E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nvGrpSpPr>
            <p:cNvPr id="86" name="Group 85">
              <a:extLst>
                <a:ext uri="{FF2B5EF4-FFF2-40B4-BE49-F238E27FC236}">
                  <a16:creationId xmlns:a16="http://schemas.microsoft.com/office/drawing/2014/main" id="{0612C77F-1FF8-B0F4-D0B9-0449C24D5CD3}"/>
                </a:ext>
              </a:extLst>
            </p:cNvPr>
            <p:cNvGrpSpPr/>
            <p:nvPr/>
          </p:nvGrpSpPr>
          <p:grpSpPr>
            <a:xfrm>
              <a:off x="-95031" y="2064344"/>
              <a:ext cx="1078937" cy="772419"/>
              <a:chOff x="7694578" y="6369075"/>
              <a:chExt cx="1078937" cy="772419"/>
            </a:xfrm>
          </p:grpSpPr>
          <p:sp>
            <p:nvSpPr>
              <p:cNvPr id="87" name="TextBox 86">
                <a:extLst>
                  <a:ext uri="{FF2B5EF4-FFF2-40B4-BE49-F238E27FC236}">
                    <a16:creationId xmlns:a16="http://schemas.microsoft.com/office/drawing/2014/main" id="{39F8E9FE-AC12-4998-B75A-99090C59CA24}"/>
                  </a:ext>
                </a:extLst>
              </p:cNvPr>
              <p:cNvSpPr txBox="1"/>
              <p:nvPr/>
            </p:nvSpPr>
            <p:spPr>
              <a:xfrm>
                <a:off x="7694578" y="6369075"/>
                <a:ext cx="1078937" cy="584775"/>
              </a:xfrm>
              <a:prstGeom prst="rect">
                <a:avLst/>
              </a:prstGeom>
              <a:noFill/>
            </p:spPr>
            <p:txBody>
              <a:bodyPr wrap="square" rtlCol="0">
                <a:spAutoFit/>
              </a:bodyPr>
              <a:lstStyle/>
              <a:p>
                <a:pPr algn="ctr" rtl="1"/>
                <a:r>
                  <a:rPr lang="he-IL" sz="1600" b="1" dirty="0">
                    <a:solidFill>
                      <a:schemeClr val="bg1"/>
                    </a:solidFill>
                    <a:latin typeface="Calibri" panose="020F0502020204030204" pitchFamily="34" charset="0"/>
                    <a:cs typeface="Calibri" panose="020F0502020204030204" pitchFamily="34" charset="0"/>
                  </a:rPr>
                  <a:t>71%</a:t>
                </a:r>
                <a:br>
                  <a:rPr lang="en-US" sz="1600" b="1" dirty="0">
                    <a:solidFill>
                      <a:schemeClr val="bg1"/>
                    </a:solidFill>
                    <a:latin typeface="Calibri" panose="020F0502020204030204" pitchFamily="34" charset="0"/>
                    <a:cs typeface="Calibri" panose="020F0502020204030204" pitchFamily="34" charset="0"/>
                  </a:rPr>
                </a:br>
                <a:r>
                  <a:rPr lang="he-IL" sz="1600" b="0" i="0" dirty="0">
                    <a:solidFill>
                      <a:schemeClr val="bg1"/>
                    </a:solidFill>
                    <a:effectLst/>
                    <a:latin typeface="Calibri" panose="020F0502020204030204" pitchFamily="34" charset="0"/>
                    <a:cs typeface="Calibri" panose="020F0502020204030204" pitchFamily="34" charset="0"/>
                  </a:rPr>
                  <a:t>אוקיינוסים</a:t>
                </a:r>
                <a:endParaRPr lang="he-IL" sz="1600" dirty="0">
                  <a:solidFill>
                    <a:schemeClr val="bg1"/>
                  </a:solidFill>
                  <a:latin typeface="Calibri" panose="020F0502020204030204" pitchFamily="34" charset="0"/>
                  <a:cs typeface="Calibri" panose="020F0502020204030204" pitchFamily="34" charset="0"/>
                </a:endParaRPr>
              </a:p>
            </p:txBody>
          </p:sp>
          <p:sp>
            <p:nvSpPr>
              <p:cNvPr id="88" name="TextBox 87">
                <a:extLst>
                  <a:ext uri="{FF2B5EF4-FFF2-40B4-BE49-F238E27FC236}">
                    <a16:creationId xmlns:a16="http://schemas.microsoft.com/office/drawing/2014/main" id="{AB87ABC3-0AD2-9888-8422-3B952BFDAA6A}"/>
                  </a:ext>
                </a:extLst>
              </p:cNvPr>
              <p:cNvSpPr txBox="1"/>
              <p:nvPr/>
            </p:nvSpPr>
            <p:spPr>
              <a:xfrm>
                <a:off x="7736533" y="6879884"/>
                <a:ext cx="1036982" cy="261610"/>
              </a:xfrm>
              <a:prstGeom prst="rect">
                <a:avLst/>
              </a:prstGeom>
              <a:noFill/>
            </p:spPr>
            <p:txBody>
              <a:bodyPr wrap="square" rtlCol="0">
                <a:spAutoFit/>
              </a:bodyPr>
              <a:lstStyle/>
              <a:p>
                <a:pPr algn="ctr" rtl="1"/>
                <a:r>
                  <a:rPr lang="en-IL" sz="1100" b="0" i="0" dirty="0">
                    <a:solidFill>
                      <a:schemeClr val="bg1"/>
                    </a:solidFill>
                    <a:effectLst/>
                    <a:latin typeface="Arial" panose="020B0604020202020204" pitchFamily="34" charset="0"/>
                  </a:rPr>
                  <a:t>361</a:t>
                </a:r>
                <a:r>
                  <a:rPr lang="he-IL" sz="1100" dirty="0">
                    <a:solidFill>
                      <a:schemeClr val="bg1"/>
                    </a:solidFill>
                    <a:latin typeface="Calibri" panose="020F0502020204030204" pitchFamily="34" charset="0"/>
                    <a:cs typeface="Calibri" panose="020F0502020204030204" pitchFamily="34" charset="0"/>
                  </a:rPr>
                  <a:t> מיליון קמ״ר</a:t>
                </a:r>
              </a:p>
            </p:txBody>
          </p:sp>
        </p:grpSp>
      </p:grpSp>
      <p:sp>
        <p:nvSpPr>
          <p:cNvPr id="26" name="TextBox 25">
            <a:extLst>
              <a:ext uri="{FF2B5EF4-FFF2-40B4-BE49-F238E27FC236}">
                <a16:creationId xmlns:a16="http://schemas.microsoft.com/office/drawing/2014/main" id="{4DAAE5FF-581D-D6D3-FA47-1C418609961F}"/>
              </a:ext>
            </a:extLst>
          </p:cNvPr>
          <p:cNvSpPr txBox="1"/>
          <p:nvPr/>
        </p:nvSpPr>
        <p:spPr>
          <a:xfrm>
            <a:off x="8932452" y="3972019"/>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הקרקע המתאימה</a:t>
            </a:r>
          </a:p>
          <a:p>
            <a:pPr algn="r" rtl="1"/>
            <a:r>
              <a:rPr lang="he-IL" sz="1600" dirty="0">
                <a:solidFill>
                  <a:srgbClr val="3B70E9"/>
                </a:solidFill>
                <a:latin typeface="Calibri" panose="020F0502020204030204" pitchFamily="34" charset="0"/>
                <a:cs typeface="Calibri" panose="020F0502020204030204" pitchFamily="34" charset="0"/>
              </a:rPr>
              <a:t>למגורים וחקלאות</a:t>
            </a:r>
          </a:p>
        </p:txBody>
      </p:sp>
      <p:grpSp>
        <p:nvGrpSpPr>
          <p:cNvPr id="40" name="Group 39">
            <a:extLst>
              <a:ext uri="{FF2B5EF4-FFF2-40B4-BE49-F238E27FC236}">
                <a16:creationId xmlns:a16="http://schemas.microsoft.com/office/drawing/2014/main" id="{FF0A22AF-70FD-2D21-C91A-CD975B68CD74}"/>
              </a:ext>
            </a:extLst>
          </p:cNvPr>
          <p:cNvGrpSpPr/>
          <p:nvPr/>
        </p:nvGrpSpPr>
        <p:grpSpPr>
          <a:xfrm>
            <a:off x="3227281" y="3896922"/>
            <a:ext cx="6583842" cy="734968"/>
            <a:chOff x="3227281" y="3896922"/>
            <a:chExt cx="6583842" cy="734968"/>
          </a:xfrm>
        </p:grpSpPr>
        <p:sp>
          <p:nvSpPr>
            <p:cNvPr id="7" name="Rectangle 6">
              <a:extLst>
                <a:ext uri="{FF2B5EF4-FFF2-40B4-BE49-F238E27FC236}">
                  <a16:creationId xmlns:a16="http://schemas.microsoft.com/office/drawing/2014/main" id="{5B6A2991-421B-AB4B-EFFA-60DC5EA2E9E6}"/>
                </a:ext>
              </a:extLst>
            </p:cNvPr>
            <p:cNvSpPr/>
            <p:nvPr/>
          </p:nvSpPr>
          <p:spPr>
            <a:xfrm flipH="1">
              <a:off x="6877956" y="3896922"/>
              <a:ext cx="2933167" cy="734968"/>
            </a:xfrm>
            <a:prstGeom prst="rect">
              <a:avLst/>
            </a:prstGeom>
            <a:solidFill>
              <a:srgbClr val="78E35E">
                <a:alpha val="54895"/>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8" name="Rectangle 7">
              <a:extLst>
                <a:ext uri="{FF2B5EF4-FFF2-40B4-BE49-F238E27FC236}">
                  <a16:creationId xmlns:a16="http://schemas.microsoft.com/office/drawing/2014/main" id="{6B28DCCB-3806-6F23-335C-197E2F6AAFCA}"/>
                </a:ext>
              </a:extLst>
            </p:cNvPr>
            <p:cNvSpPr/>
            <p:nvPr/>
          </p:nvSpPr>
          <p:spPr>
            <a:xfrm flipH="1">
              <a:off x="4339896" y="3896922"/>
              <a:ext cx="2538060"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9" name="Rectangle 8">
              <a:extLst>
                <a:ext uri="{FF2B5EF4-FFF2-40B4-BE49-F238E27FC236}">
                  <a16:creationId xmlns:a16="http://schemas.microsoft.com/office/drawing/2014/main" id="{E0EC3986-87F1-C59B-57AA-2FFCDCE84EEE}"/>
                </a:ext>
              </a:extLst>
            </p:cNvPr>
            <p:cNvSpPr/>
            <p:nvPr/>
          </p:nvSpPr>
          <p:spPr>
            <a:xfrm flipH="1">
              <a:off x="3505174" y="3896922"/>
              <a:ext cx="834722"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0" name="Rectangle 9">
              <a:extLst>
                <a:ext uri="{FF2B5EF4-FFF2-40B4-BE49-F238E27FC236}">
                  <a16:creationId xmlns:a16="http://schemas.microsoft.com/office/drawing/2014/main" id="{43D9600A-F2AA-19C4-B4E8-32980668B316}"/>
                </a:ext>
              </a:extLst>
            </p:cNvPr>
            <p:cNvSpPr/>
            <p:nvPr/>
          </p:nvSpPr>
          <p:spPr>
            <a:xfrm>
              <a:off x="3227281" y="3896922"/>
              <a:ext cx="85351"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7" name="Rectangle 16">
              <a:extLst>
                <a:ext uri="{FF2B5EF4-FFF2-40B4-BE49-F238E27FC236}">
                  <a16:creationId xmlns:a16="http://schemas.microsoft.com/office/drawing/2014/main" id="{5AE56ACD-B91B-5AE8-E420-DCA3C9B03DA8}"/>
                </a:ext>
              </a:extLst>
            </p:cNvPr>
            <p:cNvSpPr/>
            <p:nvPr/>
          </p:nvSpPr>
          <p:spPr>
            <a:xfrm>
              <a:off x="3312632" y="3896922"/>
              <a:ext cx="192542"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34" name="TextBox 33">
              <a:extLst>
                <a:ext uri="{FF2B5EF4-FFF2-40B4-BE49-F238E27FC236}">
                  <a16:creationId xmlns:a16="http://schemas.microsoft.com/office/drawing/2014/main" id="{08EDEE9F-ED28-0153-D8FF-6E7DE3037E4E}"/>
                </a:ext>
              </a:extLst>
            </p:cNvPr>
            <p:cNvSpPr txBox="1"/>
            <p:nvPr/>
          </p:nvSpPr>
          <p:spPr>
            <a:xfrm>
              <a:off x="4766202" y="3896922"/>
              <a:ext cx="1685447"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a:t>
              </a:r>
              <a:r>
                <a:rPr lang="he-IL" sz="2400" b="1" dirty="0">
                  <a:solidFill>
                    <a:schemeClr val="tx2"/>
                  </a:solidFill>
                  <a:latin typeface="Calibri" panose="020F0502020204030204" pitchFamily="34" charset="0"/>
                  <a:cs typeface="Calibri" panose="020F0502020204030204" pitchFamily="34" charset="0"/>
                </a:rPr>
                <a:t>38%</a:t>
              </a:r>
              <a:r>
                <a:rPr lang="he-IL" sz="2400" b="0" i="0" dirty="0">
                  <a:solidFill>
                    <a:srgbClr val="000000"/>
                  </a:solidFill>
                  <a:effectLst/>
                  <a:latin typeface="Calibri" panose="020F0502020204030204" pitchFamily="34" charset="0"/>
                  <a:cs typeface="Calibri" panose="020F0502020204030204" pitchFamily="34" charset="0"/>
                </a:rPr>
                <a:t>יערות</a:t>
              </a:r>
              <a:endParaRPr lang="he-IL" sz="2400" dirty="0">
                <a:solidFill>
                  <a:schemeClr val="tx2"/>
                </a:solidFill>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225627E6-3900-2DC3-DFF9-88901F8FF6F9}"/>
                </a:ext>
              </a:extLst>
            </p:cNvPr>
            <p:cNvSpPr txBox="1"/>
            <p:nvPr/>
          </p:nvSpPr>
          <p:spPr>
            <a:xfrm>
              <a:off x="7501816" y="3897369"/>
              <a:ext cx="1685447" cy="461665"/>
            </a:xfrm>
            <a:prstGeom prst="rect">
              <a:avLst/>
            </a:prstGeom>
            <a:noFill/>
          </p:spPr>
          <p:txBody>
            <a:bodyPr wrap="square" rtlCol="0">
              <a:spAutoFit/>
            </a:bodyPr>
            <a:lstStyle/>
            <a:p>
              <a:pPr algn="ctr" rtl="1"/>
              <a:r>
                <a:rPr lang="he-IL" sz="2400" b="1" dirty="0">
                  <a:solidFill>
                    <a:schemeClr val="tx2"/>
                  </a:solidFill>
                  <a:latin typeface="Calibri" panose="020F0502020204030204" pitchFamily="34" charset="0"/>
                  <a:cs typeface="Calibri" panose="020F0502020204030204" pitchFamily="34" charset="0"/>
                </a:rPr>
                <a:t>45% </a:t>
              </a:r>
              <a:r>
                <a:rPr lang="he-IL" sz="2400" b="0" i="0" dirty="0">
                  <a:solidFill>
                    <a:srgbClr val="000000"/>
                  </a:solidFill>
                  <a:effectLst/>
                  <a:latin typeface="Calibri" panose="020F0502020204030204" pitchFamily="34" charset="0"/>
                  <a:cs typeface="Calibri" panose="020F0502020204030204" pitchFamily="34" charset="0"/>
                </a:rPr>
                <a:t>חקלאות</a:t>
              </a:r>
              <a:endParaRPr lang="he-IL" sz="2400" dirty="0">
                <a:solidFill>
                  <a:schemeClr val="tx2"/>
                </a:solidFill>
                <a:latin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2DF4A4A2-433B-DC0F-01E8-313E7AB5DBB0}"/>
                </a:ext>
              </a:extLst>
            </p:cNvPr>
            <p:cNvSpPr txBox="1"/>
            <p:nvPr/>
          </p:nvSpPr>
          <p:spPr>
            <a:xfrm>
              <a:off x="7300365" y="42713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48</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37" name="TextBox 36">
              <a:extLst>
                <a:ext uri="{FF2B5EF4-FFF2-40B4-BE49-F238E27FC236}">
                  <a16:creationId xmlns:a16="http://schemas.microsoft.com/office/drawing/2014/main" id="{2789EAEF-DF82-224E-7DB9-223C2A5A2F3C}"/>
                </a:ext>
              </a:extLst>
            </p:cNvPr>
            <p:cNvSpPr txBox="1"/>
            <p:nvPr/>
          </p:nvSpPr>
          <p:spPr>
            <a:xfrm>
              <a:off x="4557165" y="42713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40</a:t>
              </a:r>
              <a:r>
                <a:rPr lang="he-IL" sz="1400" dirty="0">
                  <a:solidFill>
                    <a:schemeClr val="tx2"/>
                  </a:solidFill>
                  <a:latin typeface="Calibri" panose="020F0502020204030204" pitchFamily="34" charset="0"/>
                  <a:cs typeface="Calibri" panose="020F0502020204030204" pitchFamily="34" charset="0"/>
                </a:rPr>
                <a:t> מיליון קמ״ר</a:t>
              </a:r>
            </a:p>
          </p:txBody>
        </p:sp>
      </p:grpSp>
      <p:grpSp>
        <p:nvGrpSpPr>
          <p:cNvPr id="44" name="Group 43">
            <a:extLst>
              <a:ext uri="{FF2B5EF4-FFF2-40B4-BE49-F238E27FC236}">
                <a16:creationId xmlns:a16="http://schemas.microsoft.com/office/drawing/2014/main" id="{313B37F4-2777-DB75-A27C-27386BACBA3D}"/>
              </a:ext>
            </a:extLst>
          </p:cNvPr>
          <p:cNvGrpSpPr/>
          <p:nvPr/>
        </p:nvGrpSpPr>
        <p:grpSpPr>
          <a:xfrm>
            <a:off x="823339" y="3834231"/>
            <a:ext cx="3099196" cy="307777"/>
            <a:chOff x="823339" y="3834231"/>
            <a:chExt cx="3099196" cy="307777"/>
          </a:xfrm>
        </p:grpSpPr>
        <p:sp>
          <p:nvSpPr>
            <p:cNvPr id="41" name="TextBox 40">
              <a:extLst>
                <a:ext uri="{FF2B5EF4-FFF2-40B4-BE49-F238E27FC236}">
                  <a16:creationId xmlns:a16="http://schemas.microsoft.com/office/drawing/2014/main" id="{B4CD3BE6-A4CD-17FE-AF57-02F0675A5AFB}"/>
                </a:ext>
              </a:extLst>
            </p:cNvPr>
            <p:cNvSpPr txBox="1"/>
            <p:nvPr/>
          </p:nvSpPr>
          <p:spPr>
            <a:xfrm>
              <a:off x="1153090" y="3834231"/>
              <a:ext cx="198243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13% </a:t>
              </a:r>
              <a:r>
                <a:rPr lang="he-IL" sz="1400" b="0" i="0" dirty="0">
                  <a:solidFill>
                    <a:srgbClr val="000000"/>
                  </a:solidFill>
                  <a:effectLst/>
                  <a:latin typeface="Calibri" panose="020F0502020204030204" pitchFamily="34" charset="0"/>
                  <a:cs typeface="Calibri" panose="020F0502020204030204" pitchFamily="34" charset="0"/>
                </a:rPr>
                <a:t>שיחים ומרעה</a:t>
              </a:r>
              <a:endParaRPr lang="he-IL" sz="1400" dirty="0">
                <a:solidFill>
                  <a:schemeClr val="tx2"/>
                </a:solidFill>
                <a:latin typeface="Calibri" panose="020F0502020204030204" pitchFamily="34" charset="0"/>
                <a:cs typeface="Calibri" panose="020F0502020204030204" pitchFamily="34" charset="0"/>
              </a:endParaRPr>
            </a:p>
          </p:txBody>
        </p:sp>
        <p:sp>
          <p:nvSpPr>
            <p:cNvPr id="42" name="TextBox 41">
              <a:extLst>
                <a:ext uri="{FF2B5EF4-FFF2-40B4-BE49-F238E27FC236}">
                  <a16:creationId xmlns:a16="http://schemas.microsoft.com/office/drawing/2014/main" id="{866602D5-1955-1BC7-80C6-8EDB5B18D6C0}"/>
                </a:ext>
              </a:extLst>
            </p:cNvPr>
            <p:cNvSpPr txBox="1"/>
            <p:nvPr/>
          </p:nvSpPr>
          <p:spPr>
            <a:xfrm>
              <a:off x="823339" y="3869581"/>
              <a:ext cx="961270" cy="246221"/>
            </a:xfrm>
            <a:prstGeom prst="rect">
              <a:avLst/>
            </a:prstGeom>
            <a:noFill/>
          </p:spPr>
          <p:txBody>
            <a:bodyPr wrap="square" rtlCol="0">
              <a:spAutoFit/>
            </a:bodyPr>
            <a:lstStyle/>
            <a:p>
              <a:pPr algn="r" rtl="1"/>
              <a:r>
                <a:rPr lang="en-IL" sz="1000" b="0" i="0" dirty="0">
                  <a:solidFill>
                    <a:srgbClr val="000000"/>
                  </a:solidFill>
                  <a:effectLst/>
                  <a:latin typeface="Arial" panose="020B0604020202020204" pitchFamily="34" charset="0"/>
                </a:rPr>
                <a:t>14</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93" name="Straight Arrow Connector 92">
              <a:extLst>
                <a:ext uri="{FF2B5EF4-FFF2-40B4-BE49-F238E27FC236}">
                  <a16:creationId xmlns:a16="http://schemas.microsoft.com/office/drawing/2014/main" id="{B856A010-06EA-2B53-2F88-F5A2B429BAB7}"/>
                </a:ext>
              </a:extLst>
            </p:cNvPr>
            <p:cNvCxnSpPr/>
            <p:nvPr/>
          </p:nvCxnSpPr>
          <p:spPr>
            <a:xfrm flipH="1">
              <a:off x="3108191" y="3992062"/>
              <a:ext cx="814344"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45" name="Group 44">
            <a:extLst>
              <a:ext uri="{FF2B5EF4-FFF2-40B4-BE49-F238E27FC236}">
                <a16:creationId xmlns:a16="http://schemas.microsoft.com/office/drawing/2014/main" id="{E093D09F-AC10-C3AD-F8F6-684C361C1406}"/>
              </a:ext>
            </a:extLst>
          </p:cNvPr>
          <p:cNvGrpSpPr/>
          <p:nvPr/>
        </p:nvGrpSpPr>
        <p:grpSpPr>
          <a:xfrm>
            <a:off x="1166239" y="4108917"/>
            <a:ext cx="2265050" cy="307777"/>
            <a:chOff x="1166239" y="4108917"/>
            <a:chExt cx="2265050" cy="307777"/>
          </a:xfrm>
        </p:grpSpPr>
        <p:sp>
          <p:nvSpPr>
            <p:cNvPr id="43" name="TextBox 42">
              <a:extLst>
                <a:ext uri="{FF2B5EF4-FFF2-40B4-BE49-F238E27FC236}">
                  <a16:creationId xmlns:a16="http://schemas.microsoft.com/office/drawing/2014/main" id="{A90716E0-7B7B-B857-C3A7-8854A1109B73}"/>
                </a:ext>
              </a:extLst>
            </p:cNvPr>
            <p:cNvSpPr txBox="1"/>
            <p:nvPr/>
          </p:nvSpPr>
          <p:spPr>
            <a:xfrm>
              <a:off x="1802984" y="4108917"/>
              <a:ext cx="1319654"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3% </a:t>
              </a:r>
              <a:r>
                <a:rPr lang="he-IL" sz="1400" b="0" i="0" dirty="0">
                  <a:solidFill>
                    <a:srgbClr val="000000"/>
                  </a:solidFill>
                  <a:effectLst/>
                  <a:latin typeface="Calibri" panose="020F0502020204030204" pitchFamily="34" charset="0"/>
                  <a:cs typeface="Calibri" panose="020F0502020204030204" pitchFamily="34" charset="0"/>
                </a:rPr>
                <a:t>גופי מים</a:t>
              </a:r>
              <a:endParaRPr lang="he-IL" sz="1400" dirty="0">
                <a:solidFill>
                  <a:schemeClr val="tx2"/>
                </a:solidFill>
                <a:latin typeface="Calibri" panose="020F0502020204030204" pitchFamily="34" charset="0"/>
                <a:cs typeface="Calibri" panose="020F0502020204030204" pitchFamily="34" charset="0"/>
              </a:endParaRPr>
            </a:p>
          </p:txBody>
        </p:sp>
        <p:sp>
          <p:nvSpPr>
            <p:cNvPr id="51" name="TextBox 50">
              <a:extLst>
                <a:ext uri="{FF2B5EF4-FFF2-40B4-BE49-F238E27FC236}">
                  <a16:creationId xmlns:a16="http://schemas.microsoft.com/office/drawing/2014/main" id="{2301BB0D-C6E9-CAA5-C0AB-45E13D1894DC}"/>
                </a:ext>
              </a:extLst>
            </p:cNvPr>
            <p:cNvSpPr txBox="1"/>
            <p:nvPr/>
          </p:nvSpPr>
          <p:spPr>
            <a:xfrm>
              <a:off x="1166239" y="4155547"/>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3</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94" name="Straight Arrow Connector 93">
              <a:extLst>
                <a:ext uri="{FF2B5EF4-FFF2-40B4-BE49-F238E27FC236}">
                  <a16:creationId xmlns:a16="http://schemas.microsoft.com/office/drawing/2014/main" id="{609213C3-B420-E715-1DE9-92005A520048}"/>
                </a:ext>
              </a:extLst>
            </p:cNvPr>
            <p:cNvCxnSpPr>
              <a:cxnSpLocks/>
            </p:cNvCxnSpPr>
            <p:nvPr/>
          </p:nvCxnSpPr>
          <p:spPr>
            <a:xfrm flipH="1">
              <a:off x="3108191" y="4271394"/>
              <a:ext cx="323098"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46" name="Group 45">
            <a:extLst>
              <a:ext uri="{FF2B5EF4-FFF2-40B4-BE49-F238E27FC236}">
                <a16:creationId xmlns:a16="http://schemas.microsoft.com/office/drawing/2014/main" id="{43BFD791-3EF5-8BD5-11E6-793F4785A6A1}"/>
              </a:ext>
            </a:extLst>
          </p:cNvPr>
          <p:cNvGrpSpPr/>
          <p:nvPr/>
        </p:nvGrpSpPr>
        <p:grpSpPr>
          <a:xfrm>
            <a:off x="1176630" y="4404843"/>
            <a:ext cx="2093110" cy="307777"/>
            <a:chOff x="1176630" y="4404843"/>
            <a:chExt cx="2093110" cy="307777"/>
          </a:xfrm>
        </p:grpSpPr>
        <p:sp>
          <p:nvSpPr>
            <p:cNvPr id="52" name="TextBox 51">
              <a:extLst>
                <a:ext uri="{FF2B5EF4-FFF2-40B4-BE49-F238E27FC236}">
                  <a16:creationId xmlns:a16="http://schemas.microsoft.com/office/drawing/2014/main" id="{EF78ECA4-EDF5-4FBA-5D63-FE3E2A658086}"/>
                </a:ext>
              </a:extLst>
            </p:cNvPr>
            <p:cNvSpPr txBox="1"/>
            <p:nvPr/>
          </p:nvSpPr>
          <p:spPr>
            <a:xfrm>
              <a:off x="1802984" y="4404843"/>
              <a:ext cx="1319654"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 </a:t>
              </a:r>
              <a:r>
                <a:rPr lang="he-IL" sz="1400" b="0" i="0" dirty="0">
                  <a:solidFill>
                    <a:srgbClr val="000000"/>
                  </a:solidFill>
                  <a:effectLst/>
                  <a:latin typeface="Calibri" panose="020F0502020204030204" pitchFamily="34" charset="0"/>
                  <a:cs typeface="Calibri" panose="020F0502020204030204" pitchFamily="34" charset="0"/>
                </a:rPr>
                <a:t>שטח בנוי</a:t>
              </a:r>
              <a:endParaRPr lang="he-IL" sz="1400" dirty="0">
                <a:solidFill>
                  <a:schemeClr val="tx2"/>
                </a:solidFill>
                <a:latin typeface="Calibri" panose="020F0502020204030204" pitchFamily="34" charset="0"/>
                <a:cs typeface="Calibri" panose="020F0502020204030204" pitchFamily="34" charset="0"/>
              </a:endParaRPr>
            </a:p>
          </p:txBody>
        </p:sp>
        <p:sp>
          <p:nvSpPr>
            <p:cNvPr id="53" name="TextBox 52">
              <a:extLst>
                <a:ext uri="{FF2B5EF4-FFF2-40B4-BE49-F238E27FC236}">
                  <a16:creationId xmlns:a16="http://schemas.microsoft.com/office/drawing/2014/main" id="{1597CACB-0413-D166-BBFC-E9A34329FA1E}"/>
                </a:ext>
              </a:extLst>
            </p:cNvPr>
            <p:cNvSpPr txBox="1"/>
            <p:nvPr/>
          </p:nvSpPr>
          <p:spPr>
            <a:xfrm>
              <a:off x="1176630" y="4451473"/>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1</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98" name="Straight Arrow Connector 97">
              <a:extLst>
                <a:ext uri="{FF2B5EF4-FFF2-40B4-BE49-F238E27FC236}">
                  <a16:creationId xmlns:a16="http://schemas.microsoft.com/office/drawing/2014/main" id="{2FB4E44C-6242-9B3B-8AD5-32D14EC520DE}"/>
                </a:ext>
              </a:extLst>
            </p:cNvPr>
            <p:cNvCxnSpPr>
              <a:cxnSpLocks/>
            </p:cNvCxnSpPr>
            <p:nvPr/>
          </p:nvCxnSpPr>
          <p:spPr>
            <a:xfrm flipH="1">
              <a:off x="3108191" y="4556794"/>
              <a:ext cx="161549"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sp>
        <p:nvSpPr>
          <p:cNvPr id="27" name="TextBox 26">
            <a:extLst>
              <a:ext uri="{FF2B5EF4-FFF2-40B4-BE49-F238E27FC236}">
                <a16:creationId xmlns:a16="http://schemas.microsoft.com/office/drawing/2014/main" id="{AC47C57C-7AB9-EF3A-D154-24F3E3554275}"/>
              </a:ext>
            </a:extLst>
          </p:cNvPr>
          <p:cNvSpPr txBox="1"/>
          <p:nvPr/>
        </p:nvSpPr>
        <p:spPr>
          <a:xfrm>
            <a:off x="9693462" y="4987226"/>
            <a:ext cx="2172156" cy="338554"/>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ניצול הקרקע החקלאית</a:t>
            </a:r>
          </a:p>
        </p:txBody>
      </p:sp>
      <p:grpSp>
        <p:nvGrpSpPr>
          <p:cNvPr id="63" name="Group 62">
            <a:extLst>
              <a:ext uri="{FF2B5EF4-FFF2-40B4-BE49-F238E27FC236}">
                <a16:creationId xmlns:a16="http://schemas.microsoft.com/office/drawing/2014/main" id="{B2A95A06-C5FC-25C8-7F0F-D2579E36EE88}"/>
              </a:ext>
            </a:extLst>
          </p:cNvPr>
          <p:cNvGrpSpPr/>
          <p:nvPr/>
        </p:nvGrpSpPr>
        <p:grpSpPr>
          <a:xfrm>
            <a:off x="6874944" y="4788639"/>
            <a:ext cx="2936181" cy="735348"/>
            <a:chOff x="6874944" y="4788639"/>
            <a:chExt cx="2936181" cy="735348"/>
          </a:xfrm>
        </p:grpSpPr>
        <p:sp>
          <p:nvSpPr>
            <p:cNvPr id="11" name="Rectangle 10">
              <a:extLst>
                <a:ext uri="{FF2B5EF4-FFF2-40B4-BE49-F238E27FC236}">
                  <a16:creationId xmlns:a16="http://schemas.microsoft.com/office/drawing/2014/main" id="{CA94922A-1643-E3E0-2ACF-A42E8D697D66}"/>
                </a:ext>
              </a:extLst>
            </p:cNvPr>
            <p:cNvSpPr/>
            <p:nvPr/>
          </p:nvSpPr>
          <p:spPr>
            <a:xfrm flipH="1">
              <a:off x="7534989" y="4789019"/>
              <a:ext cx="2276136" cy="734968"/>
            </a:xfrm>
            <a:prstGeom prst="rect">
              <a:avLst/>
            </a:prstGeom>
            <a:solidFill>
              <a:srgbClr val="FF5A42">
                <a:alpha val="8062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12" name="Rectangle 11">
              <a:extLst>
                <a:ext uri="{FF2B5EF4-FFF2-40B4-BE49-F238E27FC236}">
                  <a16:creationId xmlns:a16="http://schemas.microsoft.com/office/drawing/2014/main" id="{4FC07E96-B7AD-DFE4-1250-2C7C65ECDCD4}"/>
                </a:ext>
              </a:extLst>
            </p:cNvPr>
            <p:cNvSpPr/>
            <p:nvPr/>
          </p:nvSpPr>
          <p:spPr>
            <a:xfrm flipH="1">
              <a:off x="7027505" y="4789019"/>
              <a:ext cx="507481" cy="734968"/>
            </a:xfrm>
            <a:prstGeom prst="rect">
              <a:avLst/>
            </a:prstGeom>
            <a:solidFill>
              <a:srgbClr val="78E35E">
                <a:alpha val="2508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47" name="TextBox 46">
              <a:extLst>
                <a:ext uri="{FF2B5EF4-FFF2-40B4-BE49-F238E27FC236}">
                  <a16:creationId xmlns:a16="http://schemas.microsoft.com/office/drawing/2014/main" id="{F55E6A09-66FE-570A-6B9B-A0F09DE3E5EC}"/>
                </a:ext>
              </a:extLst>
            </p:cNvPr>
            <p:cNvSpPr txBox="1"/>
            <p:nvPr/>
          </p:nvSpPr>
          <p:spPr>
            <a:xfrm>
              <a:off x="7658174" y="4811769"/>
              <a:ext cx="2139697" cy="461665"/>
            </a:xfrm>
            <a:prstGeom prst="rect">
              <a:avLst/>
            </a:prstGeom>
            <a:noFill/>
          </p:spPr>
          <p:txBody>
            <a:bodyPr wrap="square" rtlCol="0">
              <a:spAutoFit/>
            </a:bodyPr>
            <a:lstStyle/>
            <a:p>
              <a:pPr algn="ctr" rtl="1"/>
              <a:r>
                <a:rPr lang="he-IL" sz="2400" b="1" dirty="0">
                  <a:solidFill>
                    <a:schemeClr val="tx2"/>
                  </a:solidFill>
                  <a:latin typeface="Calibri" panose="020F0502020204030204" pitchFamily="34" charset="0"/>
                  <a:cs typeface="Calibri" panose="020F0502020204030204" pitchFamily="34" charset="0"/>
                </a:rPr>
                <a:t>80% </a:t>
              </a:r>
              <a:r>
                <a:rPr lang="he-IL" sz="2400" b="0" i="0" dirty="0">
                  <a:solidFill>
                    <a:srgbClr val="000000"/>
                  </a:solidFill>
                  <a:effectLst/>
                  <a:latin typeface="Calibri" panose="020F0502020204030204" pitchFamily="34" charset="0"/>
                  <a:cs typeface="Calibri" panose="020F0502020204030204" pitchFamily="34" charset="0"/>
                </a:rPr>
                <a:t>גידול בע״ח</a:t>
              </a:r>
              <a:endParaRPr lang="he-IL" sz="2400" dirty="0">
                <a:solidFill>
                  <a:schemeClr val="tx2"/>
                </a:solidFill>
                <a:latin typeface="Calibri" panose="020F0502020204030204" pitchFamily="34" charset="0"/>
                <a:cs typeface="Calibri" panose="020F0502020204030204" pitchFamily="34" charset="0"/>
              </a:endParaRPr>
            </a:p>
          </p:txBody>
        </p:sp>
        <p:sp>
          <p:nvSpPr>
            <p:cNvPr id="48" name="TextBox 47">
              <a:extLst>
                <a:ext uri="{FF2B5EF4-FFF2-40B4-BE49-F238E27FC236}">
                  <a16:creationId xmlns:a16="http://schemas.microsoft.com/office/drawing/2014/main" id="{E87491E9-1E71-EA95-8899-A101590AB1F5}"/>
                </a:ext>
              </a:extLst>
            </p:cNvPr>
            <p:cNvSpPr txBox="1"/>
            <p:nvPr/>
          </p:nvSpPr>
          <p:spPr>
            <a:xfrm>
              <a:off x="7671426" y="51857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38</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49" name="Rectangle 48">
              <a:extLst>
                <a:ext uri="{FF2B5EF4-FFF2-40B4-BE49-F238E27FC236}">
                  <a16:creationId xmlns:a16="http://schemas.microsoft.com/office/drawing/2014/main" id="{C646D732-864A-2CCA-44BD-49C27A35FB94}"/>
                </a:ext>
              </a:extLst>
            </p:cNvPr>
            <p:cNvSpPr/>
            <p:nvPr/>
          </p:nvSpPr>
          <p:spPr>
            <a:xfrm>
              <a:off x="6874944" y="4788639"/>
              <a:ext cx="152558"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grpSp>
        <p:nvGrpSpPr>
          <p:cNvPr id="50" name="Group 49">
            <a:extLst>
              <a:ext uri="{FF2B5EF4-FFF2-40B4-BE49-F238E27FC236}">
                <a16:creationId xmlns:a16="http://schemas.microsoft.com/office/drawing/2014/main" id="{65DC675C-AF56-E669-7435-C57122FB2AAA}"/>
              </a:ext>
            </a:extLst>
          </p:cNvPr>
          <p:cNvGrpSpPr/>
          <p:nvPr/>
        </p:nvGrpSpPr>
        <p:grpSpPr>
          <a:xfrm>
            <a:off x="3993046" y="4873325"/>
            <a:ext cx="3307319" cy="307777"/>
            <a:chOff x="3993046" y="4873325"/>
            <a:chExt cx="3307319" cy="307777"/>
          </a:xfrm>
        </p:grpSpPr>
        <p:sp>
          <p:nvSpPr>
            <p:cNvPr id="54" name="TextBox 53">
              <a:extLst>
                <a:ext uri="{FF2B5EF4-FFF2-40B4-BE49-F238E27FC236}">
                  <a16:creationId xmlns:a16="http://schemas.microsoft.com/office/drawing/2014/main" id="{49336408-CDFA-FE2E-3301-45F46F54D52C}"/>
                </a:ext>
              </a:extLst>
            </p:cNvPr>
            <p:cNvSpPr txBox="1"/>
            <p:nvPr/>
          </p:nvSpPr>
          <p:spPr>
            <a:xfrm>
              <a:off x="4954316" y="4873325"/>
              <a:ext cx="179724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16% </a:t>
              </a:r>
              <a:r>
                <a:rPr lang="he-IL" sz="1400" b="0" i="0" dirty="0">
                  <a:solidFill>
                    <a:srgbClr val="000000"/>
                  </a:solidFill>
                  <a:effectLst/>
                  <a:latin typeface="Arial" panose="020B0604020202020204" pitchFamily="34" charset="0"/>
                </a:rPr>
                <a:t>גידול צמחים למזון</a:t>
              </a:r>
              <a:endParaRPr lang="he-IL" sz="1400" dirty="0">
                <a:solidFill>
                  <a:schemeClr val="tx2"/>
                </a:solidFill>
                <a:latin typeface="Calibri" panose="020F0502020204030204" pitchFamily="34" charset="0"/>
                <a:cs typeface="Calibri" panose="020F0502020204030204" pitchFamily="34" charset="0"/>
              </a:endParaRPr>
            </a:p>
          </p:txBody>
        </p:sp>
        <p:sp>
          <p:nvSpPr>
            <p:cNvPr id="55" name="TextBox 54">
              <a:extLst>
                <a:ext uri="{FF2B5EF4-FFF2-40B4-BE49-F238E27FC236}">
                  <a16:creationId xmlns:a16="http://schemas.microsoft.com/office/drawing/2014/main" id="{F31DB004-14D1-F1D7-C257-7BAC3EADB381}"/>
                </a:ext>
              </a:extLst>
            </p:cNvPr>
            <p:cNvSpPr txBox="1"/>
            <p:nvPr/>
          </p:nvSpPr>
          <p:spPr>
            <a:xfrm>
              <a:off x="3993046" y="4908675"/>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8</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00" name="Straight Arrow Connector 99">
              <a:extLst>
                <a:ext uri="{FF2B5EF4-FFF2-40B4-BE49-F238E27FC236}">
                  <a16:creationId xmlns:a16="http://schemas.microsoft.com/office/drawing/2014/main" id="{38227209-82EC-BC40-D52C-32242704EBA5}"/>
                </a:ext>
              </a:extLst>
            </p:cNvPr>
            <p:cNvCxnSpPr>
              <a:cxnSpLocks/>
            </p:cNvCxnSpPr>
            <p:nvPr/>
          </p:nvCxnSpPr>
          <p:spPr>
            <a:xfrm flipH="1">
              <a:off x="6731608" y="5034649"/>
              <a:ext cx="568757"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60" name="Group 59">
            <a:extLst>
              <a:ext uri="{FF2B5EF4-FFF2-40B4-BE49-F238E27FC236}">
                <a16:creationId xmlns:a16="http://schemas.microsoft.com/office/drawing/2014/main" id="{0E183A7A-87C0-A730-EF1A-B7E74D976054}"/>
              </a:ext>
            </a:extLst>
          </p:cNvPr>
          <p:cNvGrpSpPr/>
          <p:nvPr/>
        </p:nvGrpSpPr>
        <p:grpSpPr>
          <a:xfrm>
            <a:off x="3378626" y="5153880"/>
            <a:ext cx="3572597" cy="307777"/>
            <a:chOff x="3378626" y="5153880"/>
            <a:chExt cx="3572597" cy="307777"/>
          </a:xfrm>
        </p:grpSpPr>
        <p:sp>
          <p:nvSpPr>
            <p:cNvPr id="56" name="TextBox 55">
              <a:extLst>
                <a:ext uri="{FF2B5EF4-FFF2-40B4-BE49-F238E27FC236}">
                  <a16:creationId xmlns:a16="http://schemas.microsoft.com/office/drawing/2014/main" id="{45D54E14-942B-63D6-5F8E-E49DB1BCC2F2}"/>
                </a:ext>
              </a:extLst>
            </p:cNvPr>
            <p:cNvSpPr txBox="1"/>
            <p:nvPr/>
          </p:nvSpPr>
          <p:spPr>
            <a:xfrm>
              <a:off x="3993046" y="5153880"/>
              <a:ext cx="275851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4% </a:t>
              </a:r>
              <a:r>
                <a:rPr lang="he-IL" sz="1400" b="0" i="0" dirty="0">
                  <a:solidFill>
                    <a:srgbClr val="000000"/>
                  </a:solidFill>
                  <a:effectLst/>
                  <a:latin typeface="Arial" panose="020B0604020202020204" pitchFamily="34" charset="0"/>
                </a:rPr>
                <a:t>גידול צמחים לתעשיות אחרות</a:t>
              </a:r>
              <a:endParaRPr lang="he-IL" sz="1400" dirty="0">
                <a:solidFill>
                  <a:schemeClr val="tx2"/>
                </a:solidFill>
                <a:latin typeface="Calibri" panose="020F0502020204030204" pitchFamily="34" charset="0"/>
                <a:cs typeface="Calibri" panose="020F0502020204030204" pitchFamily="34" charset="0"/>
              </a:endParaRPr>
            </a:p>
          </p:txBody>
        </p:sp>
        <p:sp>
          <p:nvSpPr>
            <p:cNvPr id="57" name="TextBox 56">
              <a:extLst>
                <a:ext uri="{FF2B5EF4-FFF2-40B4-BE49-F238E27FC236}">
                  <a16:creationId xmlns:a16="http://schemas.microsoft.com/office/drawing/2014/main" id="{B827C782-0B71-B721-67B3-2014B897FAC8}"/>
                </a:ext>
              </a:extLst>
            </p:cNvPr>
            <p:cNvSpPr txBox="1"/>
            <p:nvPr/>
          </p:nvSpPr>
          <p:spPr>
            <a:xfrm>
              <a:off x="3378626" y="5189230"/>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2</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01" name="Straight Arrow Connector 100">
              <a:extLst>
                <a:ext uri="{FF2B5EF4-FFF2-40B4-BE49-F238E27FC236}">
                  <a16:creationId xmlns:a16="http://schemas.microsoft.com/office/drawing/2014/main" id="{31D050EB-074E-2B77-1A5E-0695638B7074}"/>
                </a:ext>
              </a:extLst>
            </p:cNvPr>
            <p:cNvCxnSpPr>
              <a:cxnSpLocks/>
            </p:cNvCxnSpPr>
            <p:nvPr/>
          </p:nvCxnSpPr>
          <p:spPr>
            <a:xfrm flipH="1">
              <a:off x="6731608" y="5306361"/>
              <a:ext cx="219615"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5410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childTnLst>
                          </p:cTn>
                        </p:par>
                        <p:par>
                          <p:cTn id="17" fill="hold">
                            <p:stCondLst>
                              <p:cond delay="500"/>
                            </p:stCondLst>
                            <p:childTnLst>
                              <p:par>
                                <p:cTn id="18" presetID="12" presetClass="entr" presetSubtype="1" fill="hold" nodeType="afterEffect">
                                  <p:stCondLst>
                                    <p:cond delay="500"/>
                                  </p:stCondLst>
                                  <p:childTnLst>
                                    <p:set>
                                      <p:cBhvr>
                                        <p:cTn id="19" dur="1" fill="hold">
                                          <p:stCondLst>
                                            <p:cond delay="0"/>
                                          </p:stCondLst>
                                        </p:cTn>
                                        <p:tgtEl>
                                          <p:spTgt spid="38"/>
                                        </p:tgtEl>
                                        <p:attrNameLst>
                                          <p:attrName>style.visibility</p:attrName>
                                        </p:attrNameLst>
                                      </p:cBhvr>
                                      <p:to>
                                        <p:strVal val="visible"/>
                                      </p:to>
                                    </p:set>
                                    <p:anim calcmode="lin" valueType="num">
                                      <p:cBhvr additive="base">
                                        <p:cTn id="20" dur="1000"/>
                                        <p:tgtEl>
                                          <p:spTgt spid="38"/>
                                        </p:tgtEl>
                                        <p:attrNameLst>
                                          <p:attrName>ppt_y</p:attrName>
                                        </p:attrNameLst>
                                      </p:cBhvr>
                                      <p:tavLst>
                                        <p:tav tm="0">
                                          <p:val>
                                            <p:strVal val="#ppt_y-#ppt_h*1.125000"/>
                                          </p:val>
                                        </p:tav>
                                        <p:tav tm="100000">
                                          <p:val>
                                            <p:strVal val="#ppt_y"/>
                                          </p:val>
                                        </p:tav>
                                      </p:tavLst>
                                    </p:anim>
                                    <p:animEffect transition="in" filter="wipe(down)">
                                      <p:cBhvr>
                                        <p:cTn id="21" dur="1000"/>
                                        <p:tgtEl>
                                          <p:spTgt spid="3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childTnLst>
                          </p:cTn>
                        </p:par>
                        <p:par>
                          <p:cTn id="27" fill="hold">
                            <p:stCondLst>
                              <p:cond delay="500"/>
                            </p:stCondLst>
                            <p:childTnLst>
                              <p:par>
                                <p:cTn id="28" presetID="12" presetClass="entr" presetSubtype="1" fill="hold" nodeType="afterEffect">
                                  <p:stCondLst>
                                    <p:cond delay="0"/>
                                  </p:stCondLst>
                                  <p:childTnLst>
                                    <p:set>
                                      <p:cBhvr>
                                        <p:cTn id="29" dur="1" fill="hold">
                                          <p:stCondLst>
                                            <p:cond delay="0"/>
                                          </p:stCondLst>
                                        </p:cTn>
                                        <p:tgtEl>
                                          <p:spTgt spid="40"/>
                                        </p:tgtEl>
                                        <p:attrNameLst>
                                          <p:attrName>style.visibility</p:attrName>
                                        </p:attrNameLst>
                                      </p:cBhvr>
                                      <p:to>
                                        <p:strVal val="visible"/>
                                      </p:to>
                                    </p:set>
                                    <p:anim calcmode="lin" valueType="num">
                                      <p:cBhvr additive="base">
                                        <p:cTn id="30" dur="1000"/>
                                        <p:tgtEl>
                                          <p:spTgt spid="40"/>
                                        </p:tgtEl>
                                        <p:attrNameLst>
                                          <p:attrName>ppt_y</p:attrName>
                                        </p:attrNameLst>
                                      </p:cBhvr>
                                      <p:tavLst>
                                        <p:tav tm="0">
                                          <p:val>
                                            <p:strVal val="#ppt_y-#ppt_h*1.125000"/>
                                          </p:val>
                                        </p:tav>
                                        <p:tav tm="100000">
                                          <p:val>
                                            <p:strVal val="#ppt_y"/>
                                          </p:val>
                                        </p:tav>
                                      </p:tavLst>
                                    </p:anim>
                                    <p:animEffect transition="in" filter="wipe(down)">
                                      <p:cBhvr>
                                        <p:cTn id="31" dur="1000"/>
                                        <p:tgtEl>
                                          <p:spTgt spid="40"/>
                                        </p:tgtEl>
                                      </p:cBhvr>
                                    </p:animEffect>
                                  </p:childTnLst>
                                </p:cTn>
                              </p:par>
                            </p:childTnLst>
                          </p:cTn>
                        </p:par>
                        <p:par>
                          <p:cTn id="32" fill="hold">
                            <p:stCondLst>
                              <p:cond delay="1500"/>
                            </p:stCondLst>
                            <p:childTnLst>
                              <p:par>
                                <p:cTn id="33" presetID="10" presetClass="entr" presetSubtype="0" fill="hold"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500"/>
                                        <p:tgtEl>
                                          <p:spTgt spid="44"/>
                                        </p:tgtEl>
                                      </p:cBhvr>
                                    </p:animEffect>
                                  </p:childTnLst>
                                </p:cTn>
                              </p:par>
                            </p:childTnLst>
                          </p:cTn>
                        </p:par>
                        <p:par>
                          <p:cTn id="36" fill="hold">
                            <p:stCondLst>
                              <p:cond delay="2000"/>
                            </p:stCondLst>
                            <p:childTnLst>
                              <p:par>
                                <p:cTn id="37" presetID="10" presetClass="entr" presetSubtype="0"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fade">
                                      <p:cBhvr>
                                        <p:cTn id="39" dur="500"/>
                                        <p:tgtEl>
                                          <p:spTgt spid="45"/>
                                        </p:tgtEl>
                                      </p:cBhvr>
                                    </p:animEffect>
                                  </p:childTnLst>
                                </p:cTn>
                              </p:par>
                            </p:childTnLst>
                          </p:cTn>
                        </p:par>
                        <p:par>
                          <p:cTn id="40" fill="hold">
                            <p:stCondLst>
                              <p:cond delay="2500"/>
                            </p:stCondLst>
                            <p:childTnLst>
                              <p:par>
                                <p:cTn id="41" presetID="10" presetClass="entr" presetSubtype="0" fill="hold"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500"/>
                                        <p:tgtEl>
                                          <p:spTgt spid="4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50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1000"/>
                                        <p:tgtEl>
                                          <p:spTgt spid="27"/>
                                        </p:tgtEl>
                                      </p:cBhvr>
                                    </p:animEffect>
                                  </p:childTnLst>
                                </p:cTn>
                              </p:par>
                            </p:childTnLst>
                          </p:cTn>
                        </p:par>
                        <p:par>
                          <p:cTn id="49" fill="hold">
                            <p:stCondLst>
                              <p:cond delay="1500"/>
                            </p:stCondLst>
                            <p:childTnLst>
                              <p:par>
                                <p:cTn id="50" presetID="12" presetClass="entr" presetSubtype="1" fill="hold" nodeType="afterEffect">
                                  <p:stCondLst>
                                    <p:cond delay="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p:tgtEl>
                                          <p:spTgt spid="63"/>
                                        </p:tgtEl>
                                        <p:attrNameLst>
                                          <p:attrName>ppt_y</p:attrName>
                                        </p:attrNameLst>
                                      </p:cBhvr>
                                      <p:tavLst>
                                        <p:tav tm="0">
                                          <p:val>
                                            <p:strVal val="#ppt_y-#ppt_h*1.125000"/>
                                          </p:val>
                                        </p:tav>
                                        <p:tav tm="100000">
                                          <p:val>
                                            <p:strVal val="#ppt_y"/>
                                          </p:val>
                                        </p:tav>
                                      </p:tavLst>
                                    </p:anim>
                                    <p:animEffect transition="in" filter="wipe(down)">
                                      <p:cBhvr>
                                        <p:cTn id="53" dur="500"/>
                                        <p:tgtEl>
                                          <p:spTgt spid="63"/>
                                        </p:tgtEl>
                                      </p:cBhvr>
                                    </p:animEffect>
                                  </p:childTnLst>
                                </p:cTn>
                              </p:par>
                            </p:childTnLst>
                          </p:cTn>
                        </p:par>
                        <p:par>
                          <p:cTn id="54" fill="hold">
                            <p:stCondLst>
                              <p:cond delay="2000"/>
                            </p:stCondLst>
                            <p:childTnLst>
                              <p:par>
                                <p:cTn id="55" presetID="10" presetClass="entr" presetSubtype="0" fill="hold"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500"/>
                                        <p:tgtEl>
                                          <p:spTgt spid="50"/>
                                        </p:tgtEl>
                                      </p:cBhvr>
                                    </p:animEffect>
                                  </p:childTnLst>
                                </p:cTn>
                              </p:par>
                            </p:childTnLst>
                          </p:cTn>
                        </p:par>
                        <p:par>
                          <p:cTn id="58" fill="hold">
                            <p:stCondLst>
                              <p:cond delay="2500"/>
                            </p:stCondLst>
                            <p:childTnLst>
                              <p:par>
                                <p:cTn id="59" presetID="10" presetClass="entr" presetSubtype="0" fill="hold"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fade">
                                      <p:cBhvr>
                                        <p:cTn id="6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4" grpId="0"/>
      <p:bldP spid="26"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2C1">
            <a:alpha val="60264"/>
          </a:srgbClr>
        </a:solidFill>
        <a:effectLst/>
      </p:bgPr>
    </p:bg>
    <p:spTree>
      <p:nvGrpSpPr>
        <p:cNvPr id="1" name="">
          <a:extLst>
            <a:ext uri="{FF2B5EF4-FFF2-40B4-BE49-F238E27FC236}">
              <a16:creationId xmlns:a16="http://schemas.microsoft.com/office/drawing/2014/main" id="{9C43C91A-1FDB-797A-BEA3-5B4CA33A256C}"/>
            </a:ext>
          </a:extLst>
        </p:cNvPr>
        <p:cNvGrpSpPr/>
        <p:nvPr/>
      </p:nvGrpSpPr>
      <p:grpSpPr>
        <a:xfrm>
          <a:off x="0" y="0"/>
          <a:ext cx="0" cy="0"/>
          <a:chOff x="0" y="0"/>
          <a:chExt cx="0" cy="0"/>
        </a:xfrm>
      </p:grpSpPr>
      <p:sp>
        <p:nvSpPr>
          <p:cNvPr id="25" name="TextBox 24">
            <a:extLst>
              <a:ext uri="{FF2B5EF4-FFF2-40B4-BE49-F238E27FC236}">
                <a16:creationId xmlns:a16="http://schemas.microsoft.com/office/drawing/2014/main" id="{7229C0D9-8CF6-9298-F766-3E3F6C064054}"/>
              </a:ext>
            </a:extLst>
          </p:cNvPr>
          <p:cNvSpPr txBox="1"/>
          <p:nvPr/>
        </p:nvSpPr>
        <p:spPr>
          <a:xfrm>
            <a:off x="8932452" y="2363419"/>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הקרקע</a:t>
            </a:r>
            <a:endParaRPr lang="en-US" sz="1600" dirty="0">
              <a:solidFill>
                <a:srgbClr val="3B70E9"/>
              </a:solidFill>
              <a:latin typeface="Calibri" panose="020F0502020204030204" pitchFamily="34" charset="0"/>
              <a:cs typeface="Calibri" panose="020F0502020204030204" pitchFamily="34" charset="0"/>
            </a:endParaRPr>
          </a:p>
          <a:p>
            <a:pPr algn="r" rtl="1"/>
            <a:r>
              <a:rPr lang="he-IL" sz="1600" dirty="0">
                <a:solidFill>
                  <a:srgbClr val="3B70E9"/>
                </a:solidFill>
                <a:latin typeface="Calibri" panose="020F0502020204030204" pitchFamily="34" charset="0"/>
                <a:cs typeface="Calibri" panose="020F0502020204030204" pitchFamily="34" charset="0"/>
              </a:rPr>
              <a:t>של כדור הארץ</a:t>
            </a:r>
          </a:p>
        </p:txBody>
      </p:sp>
      <p:grpSp>
        <p:nvGrpSpPr>
          <p:cNvPr id="38" name="Group 37">
            <a:extLst>
              <a:ext uri="{FF2B5EF4-FFF2-40B4-BE49-F238E27FC236}">
                <a16:creationId xmlns:a16="http://schemas.microsoft.com/office/drawing/2014/main" id="{AE54F263-A7EA-43F3-36DF-C12A15AA7ED6}"/>
              </a:ext>
            </a:extLst>
          </p:cNvPr>
          <p:cNvGrpSpPr/>
          <p:nvPr/>
        </p:nvGrpSpPr>
        <p:grpSpPr>
          <a:xfrm>
            <a:off x="983907" y="2279416"/>
            <a:ext cx="8827216" cy="743874"/>
            <a:chOff x="983907" y="2993224"/>
            <a:chExt cx="8827216" cy="743874"/>
          </a:xfrm>
        </p:grpSpPr>
        <p:sp>
          <p:nvSpPr>
            <p:cNvPr id="4" name="Rectangle 3">
              <a:extLst>
                <a:ext uri="{FF2B5EF4-FFF2-40B4-BE49-F238E27FC236}">
                  <a16:creationId xmlns:a16="http://schemas.microsoft.com/office/drawing/2014/main" id="{3B302B5C-D516-2D7F-D786-E2D754E75596}"/>
                </a:ext>
              </a:extLst>
            </p:cNvPr>
            <p:cNvSpPr/>
            <p:nvPr/>
          </p:nvSpPr>
          <p:spPr>
            <a:xfrm flipH="1">
              <a:off x="3230890" y="3002130"/>
              <a:ext cx="6580233" cy="734968"/>
            </a:xfrm>
            <a:prstGeom prst="rect">
              <a:avLst/>
            </a:prstGeom>
            <a:solidFill>
              <a:srgbClr val="78E35E">
                <a:alpha val="80449"/>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5" name="Rectangle 4">
              <a:extLst>
                <a:ext uri="{FF2B5EF4-FFF2-40B4-BE49-F238E27FC236}">
                  <a16:creationId xmlns:a16="http://schemas.microsoft.com/office/drawing/2014/main" id="{9D25E266-0ED4-E731-BE89-6804D0EFFC2D}"/>
                </a:ext>
              </a:extLst>
            </p:cNvPr>
            <p:cNvSpPr/>
            <p:nvPr/>
          </p:nvSpPr>
          <p:spPr>
            <a:xfrm flipH="1">
              <a:off x="2408348" y="3002130"/>
              <a:ext cx="818933"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6" name="Rectangle 5">
              <a:extLst>
                <a:ext uri="{FF2B5EF4-FFF2-40B4-BE49-F238E27FC236}">
                  <a16:creationId xmlns:a16="http://schemas.microsoft.com/office/drawing/2014/main" id="{4A3CA022-EE35-DAAB-0C6D-0DBD2227553E}"/>
                </a:ext>
              </a:extLst>
            </p:cNvPr>
            <p:cNvSpPr/>
            <p:nvPr/>
          </p:nvSpPr>
          <p:spPr>
            <a:xfrm flipH="1">
              <a:off x="983907" y="3002130"/>
              <a:ext cx="1420831"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18" name="TextBox 17">
              <a:extLst>
                <a:ext uri="{FF2B5EF4-FFF2-40B4-BE49-F238E27FC236}">
                  <a16:creationId xmlns:a16="http://schemas.microsoft.com/office/drawing/2014/main" id="{26BE187F-9133-575E-06E8-8A3E5F100E11}"/>
                </a:ext>
              </a:extLst>
            </p:cNvPr>
            <p:cNvSpPr txBox="1"/>
            <p:nvPr/>
          </p:nvSpPr>
          <p:spPr>
            <a:xfrm>
              <a:off x="5329737" y="3015900"/>
              <a:ext cx="3043133"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76%</a:t>
              </a:r>
              <a:r>
                <a:rPr lang="he-IL" sz="2400" b="0" i="0" dirty="0">
                  <a:solidFill>
                    <a:srgbClr val="000000"/>
                  </a:solidFill>
                  <a:effectLst/>
                  <a:latin typeface="Calibri" panose="020F0502020204030204" pitchFamily="34" charset="0"/>
                  <a:cs typeface="Calibri" panose="020F0502020204030204" pitchFamily="34" charset="0"/>
                </a:rPr>
                <a:t>קרקע ניתנת ליישוב</a:t>
              </a:r>
              <a:endParaRPr lang="he-IL" sz="2400" dirty="0">
                <a:solidFill>
                  <a:schemeClr val="tx2"/>
                </a:solidFill>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8AAF5192-D94E-E701-D9F1-706749A87C0B}"/>
                </a:ext>
              </a:extLst>
            </p:cNvPr>
            <p:cNvSpPr txBox="1"/>
            <p:nvPr/>
          </p:nvSpPr>
          <p:spPr>
            <a:xfrm>
              <a:off x="5363310" y="3378991"/>
              <a:ext cx="2975989" cy="307777"/>
            </a:xfrm>
            <a:prstGeom prst="rect">
              <a:avLst/>
            </a:prstGeom>
            <a:noFill/>
          </p:spPr>
          <p:txBody>
            <a:bodyPr wrap="square" rtlCol="0">
              <a:spAutoFit/>
            </a:bodyPr>
            <a:lstStyle/>
            <a:p>
              <a:pPr algn="ctr" rtl="1"/>
              <a:r>
                <a:rPr lang="en-IL" sz="1400" b="0" i="0" dirty="0">
                  <a:solidFill>
                    <a:srgbClr val="000000"/>
                  </a:solidFill>
                  <a:effectLst/>
                  <a:latin typeface="Calibri" panose="020F0502020204030204" pitchFamily="34" charset="0"/>
                  <a:cs typeface="Calibri" panose="020F0502020204030204" pitchFamily="34" charset="0"/>
                </a:rPr>
                <a:t>104</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23" name="TextBox 22">
              <a:extLst>
                <a:ext uri="{FF2B5EF4-FFF2-40B4-BE49-F238E27FC236}">
                  <a16:creationId xmlns:a16="http://schemas.microsoft.com/office/drawing/2014/main" id="{5727BE61-20ED-4EDF-E7CF-BF23C980190F}"/>
                </a:ext>
              </a:extLst>
            </p:cNvPr>
            <p:cNvSpPr txBox="1"/>
            <p:nvPr/>
          </p:nvSpPr>
          <p:spPr>
            <a:xfrm>
              <a:off x="2187044" y="2993224"/>
              <a:ext cx="1207549" cy="584775"/>
            </a:xfrm>
            <a:prstGeom prst="rect">
              <a:avLst/>
            </a:prstGeom>
            <a:noFill/>
          </p:spPr>
          <p:txBody>
            <a:bodyPr wrap="square" rtlCol="0">
              <a:spAutoFit/>
            </a:bodyPr>
            <a:lstStyle/>
            <a:p>
              <a:pPr algn="ctr" rtl="1"/>
              <a:r>
                <a:rPr lang="en-US" sz="1600" b="1" dirty="0">
                  <a:solidFill>
                    <a:schemeClr val="tx2"/>
                  </a:solidFill>
                  <a:latin typeface="Calibri" panose="020F0502020204030204" pitchFamily="34" charset="0"/>
                  <a:cs typeface="Calibri" panose="020F0502020204030204" pitchFamily="34" charset="0"/>
                </a:rPr>
                <a:t>10%</a:t>
              </a:r>
              <a:r>
                <a:rPr lang="he-IL" sz="1600" b="1" dirty="0">
                  <a:solidFill>
                    <a:schemeClr val="tx2"/>
                  </a:solidFill>
                  <a:latin typeface="Calibri" panose="020F0502020204030204" pitchFamily="34" charset="0"/>
                  <a:cs typeface="Calibri" panose="020F0502020204030204" pitchFamily="34" charset="0"/>
                </a:rPr>
                <a:t> </a:t>
              </a:r>
            </a:p>
            <a:p>
              <a:pPr algn="ctr" rtl="1"/>
              <a:r>
                <a:rPr lang="he-IL" sz="1600" dirty="0">
                  <a:solidFill>
                    <a:schemeClr val="tx2"/>
                  </a:solidFill>
                  <a:latin typeface="Calibri" panose="020F0502020204030204" pitchFamily="34" charset="0"/>
                  <a:cs typeface="Calibri" panose="020F0502020204030204" pitchFamily="34" charset="0"/>
                </a:rPr>
                <a:t>קרחונים</a:t>
              </a:r>
            </a:p>
          </p:txBody>
        </p:sp>
        <p:sp>
          <p:nvSpPr>
            <p:cNvPr id="31" name="TextBox 30">
              <a:extLst>
                <a:ext uri="{FF2B5EF4-FFF2-40B4-BE49-F238E27FC236}">
                  <a16:creationId xmlns:a16="http://schemas.microsoft.com/office/drawing/2014/main" id="{7E80C11A-C23B-2003-2AA8-720893EAE1E0}"/>
                </a:ext>
              </a:extLst>
            </p:cNvPr>
            <p:cNvSpPr txBox="1"/>
            <p:nvPr/>
          </p:nvSpPr>
          <p:spPr>
            <a:xfrm>
              <a:off x="2203345" y="3475488"/>
              <a:ext cx="1227944" cy="261610"/>
            </a:xfrm>
            <a:prstGeom prst="rect">
              <a:avLst/>
            </a:prstGeom>
            <a:noFill/>
          </p:spPr>
          <p:txBody>
            <a:bodyPr wrap="square" rtlCol="0">
              <a:spAutoFit/>
            </a:bodyPr>
            <a:lstStyle/>
            <a:p>
              <a:pPr algn="ctr" rtl="1"/>
              <a:r>
                <a:rPr lang="en-IL" sz="1050" b="0" i="0" dirty="0">
                  <a:solidFill>
                    <a:srgbClr val="000000"/>
                  </a:solidFill>
                  <a:effectLst/>
                  <a:latin typeface="Arial" panose="020B0604020202020204" pitchFamily="34" charset="0"/>
                </a:rPr>
                <a:t>14</a:t>
              </a:r>
              <a:r>
                <a:rPr lang="he-IL" sz="1050" dirty="0">
                  <a:solidFill>
                    <a:schemeClr val="tx2"/>
                  </a:solidFill>
                  <a:latin typeface="Calibri" panose="020F0502020204030204" pitchFamily="34" charset="0"/>
                  <a:cs typeface="Calibri" panose="020F0502020204030204" pitchFamily="34" charset="0"/>
                </a:rPr>
                <a:t> מיליון קמ״ר</a:t>
              </a:r>
            </a:p>
          </p:txBody>
        </p:sp>
        <p:sp>
          <p:nvSpPr>
            <p:cNvPr id="32" name="TextBox 31">
              <a:extLst>
                <a:ext uri="{FF2B5EF4-FFF2-40B4-BE49-F238E27FC236}">
                  <a16:creationId xmlns:a16="http://schemas.microsoft.com/office/drawing/2014/main" id="{D1192202-B31C-4349-5F4B-E6D77788E57A}"/>
                </a:ext>
              </a:extLst>
            </p:cNvPr>
            <p:cNvSpPr txBox="1"/>
            <p:nvPr/>
          </p:nvSpPr>
          <p:spPr>
            <a:xfrm>
              <a:off x="983907" y="2995937"/>
              <a:ext cx="1420831" cy="584775"/>
            </a:xfrm>
            <a:prstGeom prst="rect">
              <a:avLst/>
            </a:prstGeom>
            <a:noFill/>
          </p:spPr>
          <p:txBody>
            <a:bodyPr wrap="square" rtlCol="0">
              <a:spAutoFit/>
            </a:bodyPr>
            <a:lstStyle/>
            <a:p>
              <a:pPr algn="ctr" rtl="1"/>
              <a:r>
                <a:rPr lang="en-US" sz="1600" b="1" dirty="0">
                  <a:solidFill>
                    <a:schemeClr val="tx2"/>
                  </a:solidFill>
                  <a:latin typeface="Calibri" panose="020F0502020204030204" pitchFamily="34" charset="0"/>
                  <a:cs typeface="Calibri" panose="020F0502020204030204" pitchFamily="34" charset="0"/>
                </a:rPr>
                <a:t>10%</a:t>
              </a:r>
              <a:r>
                <a:rPr lang="he-IL" sz="1600" b="1" dirty="0">
                  <a:solidFill>
                    <a:schemeClr val="tx2"/>
                  </a:solidFill>
                  <a:latin typeface="Calibri" panose="020F0502020204030204" pitchFamily="34" charset="0"/>
                  <a:cs typeface="Calibri" panose="020F0502020204030204" pitchFamily="34" charset="0"/>
                </a:rPr>
                <a:t> </a:t>
              </a:r>
              <a:r>
                <a:rPr lang="he-IL" sz="1600" b="0" i="0" dirty="0">
                  <a:solidFill>
                    <a:srgbClr val="000000"/>
                  </a:solidFill>
                  <a:effectLst/>
                  <a:latin typeface="Calibri" panose="020F0502020204030204" pitchFamily="34" charset="0"/>
                  <a:cs typeface="Calibri" panose="020F0502020204030204" pitchFamily="34" charset="0"/>
                </a:rPr>
                <a:t>אדמה שוממה</a:t>
              </a:r>
              <a:endParaRPr lang="he-IL" sz="1600" dirty="0">
                <a:solidFill>
                  <a:schemeClr val="tx2"/>
                </a:solidFill>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A3D44CA2-D5D7-A616-080C-0A3E48128E84}"/>
                </a:ext>
              </a:extLst>
            </p:cNvPr>
            <p:cNvSpPr txBox="1"/>
            <p:nvPr/>
          </p:nvSpPr>
          <p:spPr>
            <a:xfrm>
              <a:off x="1080350" y="3475488"/>
              <a:ext cx="1227944" cy="261610"/>
            </a:xfrm>
            <a:prstGeom prst="rect">
              <a:avLst/>
            </a:prstGeom>
            <a:noFill/>
          </p:spPr>
          <p:txBody>
            <a:bodyPr wrap="square" rtlCol="0">
              <a:spAutoFit/>
            </a:bodyPr>
            <a:lstStyle/>
            <a:p>
              <a:pPr algn="ctr" rtl="1"/>
              <a:r>
                <a:rPr lang="he-IL" sz="1050" b="0" i="0" dirty="0">
                  <a:solidFill>
                    <a:srgbClr val="000000"/>
                  </a:solidFill>
                  <a:effectLst/>
                  <a:latin typeface="Arial" panose="020B0604020202020204" pitchFamily="34" charset="0"/>
                </a:rPr>
                <a:t>24</a:t>
              </a:r>
              <a:r>
                <a:rPr lang="he-IL" sz="1050" dirty="0">
                  <a:solidFill>
                    <a:schemeClr val="tx2"/>
                  </a:solidFill>
                  <a:latin typeface="Calibri" panose="020F0502020204030204" pitchFamily="34" charset="0"/>
                  <a:cs typeface="Calibri" panose="020F0502020204030204" pitchFamily="34" charset="0"/>
                </a:rPr>
                <a:t> מיליון קמ״ר</a:t>
              </a:r>
            </a:p>
          </p:txBody>
        </p:sp>
      </p:grpSp>
      <p:pic>
        <p:nvPicPr>
          <p:cNvPr id="68" name="Picture 67" descr="A pink flower with a black background&#10;&#10;Description automatically generated">
            <a:extLst>
              <a:ext uri="{FF2B5EF4-FFF2-40B4-BE49-F238E27FC236}">
                <a16:creationId xmlns:a16="http://schemas.microsoft.com/office/drawing/2014/main" id="{1FACD77D-0155-249C-7F86-81E70EB65B49}"/>
              </a:ext>
            </a:extLst>
          </p:cNvPr>
          <p:cNvPicPr>
            <a:picLocks noChangeAspect="1"/>
          </p:cNvPicPr>
          <p:nvPr/>
        </p:nvPicPr>
        <p:blipFill>
          <a:blip r:embed="rId3"/>
          <a:stretch>
            <a:fillRect/>
          </a:stretch>
        </p:blipFill>
        <p:spPr>
          <a:xfrm>
            <a:off x="11648319" y="92259"/>
            <a:ext cx="843522" cy="851957"/>
          </a:xfrm>
          <a:prstGeom prst="rect">
            <a:avLst/>
          </a:prstGeom>
        </p:spPr>
      </p:pic>
      <p:sp>
        <p:nvSpPr>
          <p:cNvPr id="69" name="TextBox 68">
            <a:extLst>
              <a:ext uri="{FF2B5EF4-FFF2-40B4-BE49-F238E27FC236}">
                <a16:creationId xmlns:a16="http://schemas.microsoft.com/office/drawing/2014/main" id="{232728D5-C3F0-FC98-46E5-F7ED3B02CDE5}"/>
              </a:ext>
            </a:extLst>
          </p:cNvPr>
          <p:cNvSpPr txBox="1"/>
          <p:nvPr/>
        </p:nvSpPr>
        <p:spPr>
          <a:xfrm>
            <a:off x="4203510" y="-128560"/>
            <a:ext cx="7444809" cy="1065613"/>
          </a:xfrm>
          <a:prstGeom prst="rect">
            <a:avLst/>
          </a:prstGeom>
          <a:noFill/>
        </p:spPr>
        <p:txBody>
          <a:bodyPr wrap="square" rtlCol="0">
            <a:spAutoFit/>
          </a:bodyPr>
          <a:lstStyle/>
          <a:p>
            <a:pPr marL="0" algn="r" defTabSz="914400" rtl="1" eaLnBrk="1" latinLnBrk="0" hangingPunct="1">
              <a:lnSpc>
                <a:spcPts val="8500"/>
              </a:lnSpc>
            </a:pPr>
            <a:r>
              <a:rPr lang="he-IL" sz="4600" b="1" dirty="0">
                <a:solidFill>
                  <a:srgbClr val="3B70E9"/>
                </a:solidFill>
                <a:latin typeface="Calibri" panose="020F0502020204030204" pitchFamily="34" charset="0"/>
                <a:cs typeface="Calibri" panose="020F0502020204030204" pitchFamily="34" charset="0"/>
              </a:rPr>
              <a:t>מה אתם חושבים על הנתונים?</a:t>
            </a:r>
            <a:endParaRPr lang="en-IL" sz="4600" b="1" dirty="0">
              <a:solidFill>
                <a:srgbClr val="3B70E9"/>
              </a:solidFill>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A1D895AC-C66B-B979-299B-A708C94ED271}"/>
              </a:ext>
            </a:extLst>
          </p:cNvPr>
          <p:cNvSpPr txBox="1"/>
          <p:nvPr/>
        </p:nvSpPr>
        <p:spPr>
          <a:xfrm>
            <a:off x="8932452" y="1456391"/>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פני השטח</a:t>
            </a:r>
            <a:endParaRPr lang="en-US" sz="1600" dirty="0">
              <a:solidFill>
                <a:srgbClr val="3B70E9"/>
              </a:solidFill>
              <a:latin typeface="Calibri" panose="020F0502020204030204" pitchFamily="34" charset="0"/>
              <a:cs typeface="Calibri" panose="020F0502020204030204" pitchFamily="34" charset="0"/>
            </a:endParaRPr>
          </a:p>
          <a:p>
            <a:pPr algn="r" rtl="1"/>
            <a:r>
              <a:rPr lang="he-IL" sz="1600" dirty="0">
                <a:solidFill>
                  <a:srgbClr val="3B70E9"/>
                </a:solidFill>
                <a:latin typeface="Calibri" panose="020F0502020204030204" pitchFamily="34" charset="0"/>
                <a:cs typeface="Calibri" panose="020F0502020204030204" pitchFamily="34" charset="0"/>
              </a:rPr>
              <a:t>של כדור הארץ</a:t>
            </a:r>
          </a:p>
        </p:txBody>
      </p:sp>
      <p:grpSp>
        <p:nvGrpSpPr>
          <p:cNvPr id="30" name="Group 29">
            <a:extLst>
              <a:ext uri="{FF2B5EF4-FFF2-40B4-BE49-F238E27FC236}">
                <a16:creationId xmlns:a16="http://schemas.microsoft.com/office/drawing/2014/main" id="{6B6BAA12-E522-A916-14D9-1B8566F639FF}"/>
              </a:ext>
            </a:extLst>
          </p:cNvPr>
          <p:cNvGrpSpPr/>
          <p:nvPr/>
        </p:nvGrpSpPr>
        <p:grpSpPr>
          <a:xfrm>
            <a:off x="-297121" y="1350536"/>
            <a:ext cx="10108244" cy="772419"/>
            <a:chOff x="-297121" y="2064344"/>
            <a:chExt cx="10108244" cy="772419"/>
          </a:xfrm>
        </p:grpSpPr>
        <p:sp>
          <p:nvSpPr>
            <p:cNvPr id="81" name="Rectangle 80">
              <a:extLst>
                <a:ext uri="{FF2B5EF4-FFF2-40B4-BE49-F238E27FC236}">
                  <a16:creationId xmlns:a16="http://schemas.microsoft.com/office/drawing/2014/main" id="{404DA373-6BD0-DE7A-2D65-1579AD7B5BF6}"/>
                </a:ext>
              </a:extLst>
            </p:cNvPr>
            <p:cNvSpPr/>
            <p:nvPr/>
          </p:nvSpPr>
          <p:spPr>
            <a:xfrm flipH="1">
              <a:off x="983907" y="2095102"/>
              <a:ext cx="8827216" cy="734968"/>
            </a:xfrm>
            <a:prstGeom prst="rect">
              <a:avLst/>
            </a:prstGeom>
            <a:solidFill>
              <a:srgbClr val="78E35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nvGrpSpPr>
            <p:cNvPr id="83" name="Group 82">
              <a:extLst>
                <a:ext uri="{FF2B5EF4-FFF2-40B4-BE49-F238E27FC236}">
                  <a16:creationId xmlns:a16="http://schemas.microsoft.com/office/drawing/2014/main" id="{2B155749-888F-A10F-FA66-FCA582D4E208}"/>
                </a:ext>
              </a:extLst>
            </p:cNvPr>
            <p:cNvGrpSpPr/>
            <p:nvPr/>
          </p:nvGrpSpPr>
          <p:grpSpPr>
            <a:xfrm>
              <a:off x="3875949" y="2144026"/>
              <a:ext cx="3043133" cy="670868"/>
              <a:chOff x="7556030" y="5662274"/>
              <a:chExt cx="3043133" cy="670868"/>
            </a:xfrm>
          </p:grpSpPr>
          <p:sp>
            <p:nvSpPr>
              <p:cNvPr id="84" name="TextBox 83">
                <a:extLst>
                  <a:ext uri="{FF2B5EF4-FFF2-40B4-BE49-F238E27FC236}">
                    <a16:creationId xmlns:a16="http://schemas.microsoft.com/office/drawing/2014/main" id="{45A04AB7-7F2D-2798-BF71-1C5D99700D50}"/>
                  </a:ext>
                </a:extLst>
              </p:cNvPr>
              <p:cNvSpPr txBox="1"/>
              <p:nvPr/>
            </p:nvSpPr>
            <p:spPr>
              <a:xfrm>
                <a:off x="7556030" y="5662274"/>
                <a:ext cx="3043133"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29%</a:t>
                </a:r>
                <a:r>
                  <a:rPr lang="he-IL" sz="2400" b="0" i="0" dirty="0">
                    <a:solidFill>
                      <a:srgbClr val="000000"/>
                    </a:solidFill>
                    <a:effectLst/>
                    <a:latin typeface="Calibri" panose="020F0502020204030204" pitchFamily="34" charset="0"/>
                    <a:cs typeface="Calibri" panose="020F0502020204030204" pitchFamily="34" charset="0"/>
                  </a:rPr>
                  <a:t>קרקע</a:t>
                </a:r>
                <a:endParaRPr lang="he-IL" sz="2400" dirty="0">
                  <a:solidFill>
                    <a:schemeClr val="tx2"/>
                  </a:solidFill>
                  <a:latin typeface="Calibri" panose="020F0502020204030204" pitchFamily="34" charset="0"/>
                  <a:cs typeface="Calibri" panose="020F0502020204030204" pitchFamily="34" charset="0"/>
                </a:endParaRPr>
              </a:p>
            </p:txBody>
          </p:sp>
          <p:sp>
            <p:nvSpPr>
              <p:cNvPr id="85" name="TextBox 84">
                <a:extLst>
                  <a:ext uri="{FF2B5EF4-FFF2-40B4-BE49-F238E27FC236}">
                    <a16:creationId xmlns:a16="http://schemas.microsoft.com/office/drawing/2014/main" id="{3952B0B7-386B-A969-243E-D9945B68C19F}"/>
                  </a:ext>
                </a:extLst>
              </p:cNvPr>
              <p:cNvSpPr txBox="1"/>
              <p:nvPr/>
            </p:nvSpPr>
            <p:spPr>
              <a:xfrm>
                <a:off x="7589603" y="6025365"/>
                <a:ext cx="2975989" cy="307777"/>
              </a:xfrm>
              <a:prstGeom prst="rect">
                <a:avLst/>
              </a:prstGeom>
              <a:noFill/>
            </p:spPr>
            <p:txBody>
              <a:bodyPr wrap="square" rtlCol="0">
                <a:spAutoFit/>
              </a:bodyPr>
              <a:lstStyle/>
              <a:p>
                <a:pPr algn="ctr" rtl="1"/>
                <a:r>
                  <a:rPr lang="en-IL" sz="1400" b="0" i="0" dirty="0">
                    <a:solidFill>
                      <a:srgbClr val="000000"/>
                    </a:solidFill>
                    <a:effectLst/>
                    <a:latin typeface="Calibri" panose="020F0502020204030204" pitchFamily="34" charset="0"/>
                    <a:cs typeface="Calibri" panose="020F0502020204030204" pitchFamily="34" charset="0"/>
                  </a:rPr>
                  <a:t>149</a:t>
                </a:r>
                <a:r>
                  <a:rPr lang="he-IL" sz="1400" dirty="0">
                    <a:solidFill>
                      <a:schemeClr val="tx2"/>
                    </a:solidFill>
                    <a:latin typeface="Calibri" panose="020F0502020204030204" pitchFamily="34" charset="0"/>
                    <a:cs typeface="Calibri" panose="020F0502020204030204" pitchFamily="34" charset="0"/>
                  </a:rPr>
                  <a:t> מיליון קמ״ר</a:t>
                </a:r>
              </a:p>
            </p:txBody>
          </p:sp>
        </p:grpSp>
        <p:sp>
          <p:nvSpPr>
            <p:cNvPr id="89" name="Rectangle 88">
              <a:extLst>
                <a:ext uri="{FF2B5EF4-FFF2-40B4-BE49-F238E27FC236}">
                  <a16:creationId xmlns:a16="http://schemas.microsoft.com/office/drawing/2014/main" id="{F4D6DD92-86E1-839B-0F56-2C9365948E92}"/>
                </a:ext>
              </a:extLst>
            </p:cNvPr>
            <p:cNvSpPr/>
            <p:nvPr/>
          </p:nvSpPr>
          <p:spPr>
            <a:xfrm flipH="1">
              <a:off x="-297121" y="2095102"/>
              <a:ext cx="1281027" cy="734968"/>
            </a:xfrm>
            <a:prstGeom prst="rect">
              <a:avLst/>
            </a:prstGeom>
            <a:solidFill>
              <a:srgbClr val="3B70E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nvGrpSpPr>
            <p:cNvPr id="86" name="Group 85">
              <a:extLst>
                <a:ext uri="{FF2B5EF4-FFF2-40B4-BE49-F238E27FC236}">
                  <a16:creationId xmlns:a16="http://schemas.microsoft.com/office/drawing/2014/main" id="{DBD97311-2891-CB34-2C1F-4064775C4BC1}"/>
                </a:ext>
              </a:extLst>
            </p:cNvPr>
            <p:cNvGrpSpPr/>
            <p:nvPr/>
          </p:nvGrpSpPr>
          <p:grpSpPr>
            <a:xfrm>
              <a:off x="-95031" y="2064344"/>
              <a:ext cx="1078937" cy="772419"/>
              <a:chOff x="7694578" y="6369075"/>
              <a:chExt cx="1078937" cy="772419"/>
            </a:xfrm>
          </p:grpSpPr>
          <p:sp>
            <p:nvSpPr>
              <p:cNvPr id="87" name="TextBox 86">
                <a:extLst>
                  <a:ext uri="{FF2B5EF4-FFF2-40B4-BE49-F238E27FC236}">
                    <a16:creationId xmlns:a16="http://schemas.microsoft.com/office/drawing/2014/main" id="{E1F871F8-56AE-AD83-69EC-1CAA34F91C7A}"/>
                  </a:ext>
                </a:extLst>
              </p:cNvPr>
              <p:cNvSpPr txBox="1"/>
              <p:nvPr/>
            </p:nvSpPr>
            <p:spPr>
              <a:xfrm>
                <a:off x="7694578" y="6369075"/>
                <a:ext cx="1078937" cy="584775"/>
              </a:xfrm>
              <a:prstGeom prst="rect">
                <a:avLst/>
              </a:prstGeom>
              <a:noFill/>
            </p:spPr>
            <p:txBody>
              <a:bodyPr wrap="square" rtlCol="0">
                <a:spAutoFit/>
              </a:bodyPr>
              <a:lstStyle/>
              <a:p>
                <a:pPr algn="ctr" rtl="1"/>
                <a:r>
                  <a:rPr lang="he-IL" sz="1600" b="1" dirty="0">
                    <a:solidFill>
                      <a:schemeClr val="bg1"/>
                    </a:solidFill>
                    <a:latin typeface="Calibri" panose="020F0502020204030204" pitchFamily="34" charset="0"/>
                    <a:cs typeface="Calibri" panose="020F0502020204030204" pitchFamily="34" charset="0"/>
                  </a:rPr>
                  <a:t>71%</a:t>
                </a:r>
                <a:br>
                  <a:rPr lang="en-US" sz="1600" b="1" dirty="0">
                    <a:solidFill>
                      <a:schemeClr val="bg1"/>
                    </a:solidFill>
                    <a:latin typeface="Calibri" panose="020F0502020204030204" pitchFamily="34" charset="0"/>
                    <a:cs typeface="Calibri" panose="020F0502020204030204" pitchFamily="34" charset="0"/>
                  </a:rPr>
                </a:br>
                <a:r>
                  <a:rPr lang="he-IL" sz="1600" b="0" i="0" dirty="0">
                    <a:solidFill>
                      <a:schemeClr val="bg1"/>
                    </a:solidFill>
                    <a:effectLst/>
                    <a:latin typeface="Calibri" panose="020F0502020204030204" pitchFamily="34" charset="0"/>
                    <a:cs typeface="Calibri" panose="020F0502020204030204" pitchFamily="34" charset="0"/>
                  </a:rPr>
                  <a:t>אוקיינוסים</a:t>
                </a:r>
                <a:endParaRPr lang="he-IL" sz="1600" dirty="0">
                  <a:solidFill>
                    <a:schemeClr val="bg1"/>
                  </a:solidFill>
                  <a:latin typeface="Calibri" panose="020F0502020204030204" pitchFamily="34" charset="0"/>
                  <a:cs typeface="Calibri" panose="020F0502020204030204" pitchFamily="34" charset="0"/>
                </a:endParaRPr>
              </a:p>
            </p:txBody>
          </p:sp>
          <p:sp>
            <p:nvSpPr>
              <p:cNvPr id="88" name="TextBox 87">
                <a:extLst>
                  <a:ext uri="{FF2B5EF4-FFF2-40B4-BE49-F238E27FC236}">
                    <a16:creationId xmlns:a16="http://schemas.microsoft.com/office/drawing/2014/main" id="{1DEB9F54-9448-57ED-5F52-2AAC96F93F63}"/>
                  </a:ext>
                </a:extLst>
              </p:cNvPr>
              <p:cNvSpPr txBox="1"/>
              <p:nvPr/>
            </p:nvSpPr>
            <p:spPr>
              <a:xfrm>
                <a:off x="7736533" y="6879884"/>
                <a:ext cx="1036982" cy="261610"/>
              </a:xfrm>
              <a:prstGeom prst="rect">
                <a:avLst/>
              </a:prstGeom>
              <a:noFill/>
            </p:spPr>
            <p:txBody>
              <a:bodyPr wrap="square" rtlCol="0">
                <a:spAutoFit/>
              </a:bodyPr>
              <a:lstStyle/>
              <a:p>
                <a:pPr algn="ctr" rtl="1"/>
                <a:r>
                  <a:rPr lang="en-IL" sz="1100" b="0" i="0" dirty="0">
                    <a:solidFill>
                      <a:schemeClr val="bg1"/>
                    </a:solidFill>
                    <a:effectLst/>
                    <a:latin typeface="Arial" panose="020B0604020202020204" pitchFamily="34" charset="0"/>
                  </a:rPr>
                  <a:t>361</a:t>
                </a:r>
                <a:r>
                  <a:rPr lang="he-IL" sz="1100" dirty="0">
                    <a:solidFill>
                      <a:schemeClr val="bg1"/>
                    </a:solidFill>
                    <a:latin typeface="Calibri" panose="020F0502020204030204" pitchFamily="34" charset="0"/>
                    <a:cs typeface="Calibri" panose="020F0502020204030204" pitchFamily="34" charset="0"/>
                  </a:rPr>
                  <a:t> מיליון קמ״ר</a:t>
                </a:r>
              </a:p>
            </p:txBody>
          </p:sp>
        </p:grpSp>
      </p:grpSp>
      <p:sp>
        <p:nvSpPr>
          <p:cNvPr id="26" name="TextBox 25">
            <a:extLst>
              <a:ext uri="{FF2B5EF4-FFF2-40B4-BE49-F238E27FC236}">
                <a16:creationId xmlns:a16="http://schemas.microsoft.com/office/drawing/2014/main" id="{9BE7CEDD-F608-7ADF-F31E-4681C9887541}"/>
              </a:ext>
            </a:extLst>
          </p:cNvPr>
          <p:cNvSpPr txBox="1"/>
          <p:nvPr/>
        </p:nvSpPr>
        <p:spPr>
          <a:xfrm>
            <a:off x="8932452" y="3258211"/>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הקרקע המתאימה</a:t>
            </a:r>
          </a:p>
          <a:p>
            <a:pPr algn="r" rtl="1"/>
            <a:r>
              <a:rPr lang="he-IL" sz="1600" dirty="0">
                <a:solidFill>
                  <a:srgbClr val="3B70E9"/>
                </a:solidFill>
                <a:latin typeface="Calibri" panose="020F0502020204030204" pitchFamily="34" charset="0"/>
                <a:cs typeface="Calibri" panose="020F0502020204030204" pitchFamily="34" charset="0"/>
              </a:rPr>
              <a:t>למגורים וחקלאות</a:t>
            </a:r>
          </a:p>
        </p:txBody>
      </p:sp>
      <p:grpSp>
        <p:nvGrpSpPr>
          <p:cNvPr id="40" name="Group 39">
            <a:extLst>
              <a:ext uri="{FF2B5EF4-FFF2-40B4-BE49-F238E27FC236}">
                <a16:creationId xmlns:a16="http://schemas.microsoft.com/office/drawing/2014/main" id="{FDAF9D31-0AC9-0200-6B8C-A9807CF867D9}"/>
              </a:ext>
            </a:extLst>
          </p:cNvPr>
          <p:cNvGrpSpPr/>
          <p:nvPr/>
        </p:nvGrpSpPr>
        <p:grpSpPr>
          <a:xfrm>
            <a:off x="3227281" y="3183114"/>
            <a:ext cx="6583842" cy="734968"/>
            <a:chOff x="3227281" y="3896922"/>
            <a:chExt cx="6583842" cy="734968"/>
          </a:xfrm>
        </p:grpSpPr>
        <p:sp>
          <p:nvSpPr>
            <p:cNvPr id="7" name="Rectangle 6">
              <a:extLst>
                <a:ext uri="{FF2B5EF4-FFF2-40B4-BE49-F238E27FC236}">
                  <a16:creationId xmlns:a16="http://schemas.microsoft.com/office/drawing/2014/main" id="{F1BC0EDA-1280-0D4F-7356-3C76DCD26688}"/>
                </a:ext>
              </a:extLst>
            </p:cNvPr>
            <p:cNvSpPr/>
            <p:nvPr/>
          </p:nvSpPr>
          <p:spPr>
            <a:xfrm flipH="1">
              <a:off x="6877956" y="3896922"/>
              <a:ext cx="2933167" cy="734968"/>
            </a:xfrm>
            <a:prstGeom prst="rect">
              <a:avLst/>
            </a:prstGeom>
            <a:solidFill>
              <a:srgbClr val="78E35E">
                <a:alpha val="54895"/>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8" name="Rectangle 7">
              <a:extLst>
                <a:ext uri="{FF2B5EF4-FFF2-40B4-BE49-F238E27FC236}">
                  <a16:creationId xmlns:a16="http://schemas.microsoft.com/office/drawing/2014/main" id="{D6F788E4-2A91-77B7-9662-A9B8533C6F52}"/>
                </a:ext>
              </a:extLst>
            </p:cNvPr>
            <p:cNvSpPr/>
            <p:nvPr/>
          </p:nvSpPr>
          <p:spPr>
            <a:xfrm flipH="1">
              <a:off x="4339896" y="3896922"/>
              <a:ext cx="2538060"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9" name="Rectangle 8">
              <a:extLst>
                <a:ext uri="{FF2B5EF4-FFF2-40B4-BE49-F238E27FC236}">
                  <a16:creationId xmlns:a16="http://schemas.microsoft.com/office/drawing/2014/main" id="{815B7080-19BE-9410-9960-A092005726FC}"/>
                </a:ext>
              </a:extLst>
            </p:cNvPr>
            <p:cNvSpPr/>
            <p:nvPr/>
          </p:nvSpPr>
          <p:spPr>
            <a:xfrm flipH="1">
              <a:off x="3505174" y="3896922"/>
              <a:ext cx="834722"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0" name="Rectangle 9">
              <a:extLst>
                <a:ext uri="{FF2B5EF4-FFF2-40B4-BE49-F238E27FC236}">
                  <a16:creationId xmlns:a16="http://schemas.microsoft.com/office/drawing/2014/main" id="{03B2B23F-9D80-55D2-CD44-F41824E7EAC1}"/>
                </a:ext>
              </a:extLst>
            </p:cNvPr>
            <p:cNvSpPr/>
            <p:nvPr/>
          </p:nvSpPr>
          <p:spPr>
            <a:xfrm>
              <a:off x="3227281" y="3896922"/>
              <a:ext cx="85351"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7" name="Rectangle 16">
              <a:extLst>
                <a:ext uri="{FF2B5EF4-FFF2-40B4-BE49-F238E27FC236}">
                  <a16:creationId xmlns:a16="http://schemas.microsoft.com/office/drawing/2014/main" id="{A127FD6C-E1B9-9B97-3D4A-5054148601BE}"/>
                </a:ext>
              </a:extLst>
            </p:cNvPr>
            <p:cNvSpPr/>
            <p:nvPr/>
          </p:nvSpPr>
          <p:spPr>
            <a:xfrm>
              <a:off x="3312632" y="3896922"/>
              <a:ext cx="192542"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34" name="TextBox 33">
              <a:extLst>
                <a:ext uri="{FF2B5EF4-FFF2-40B4-BE49-F238E27FC236}">
                  <a16:creationId xmlns:a16="http://schemas.microsoft.com/office/drawing/2014/main" id="{E8E2104B-75F8-8DA1-2C86-8633D298671C}"/>
                </a:ext>
              </a:extLst>
            </p:cNvPr>
            <p:cNvSpPr txBox="1"/>
            <p:nvPr/>
          </p:nvSpPr>
          <p:spPr>
            <a:xfrm>
              <a:off x="4766202" y="3896922"/>
              <a:ext cx="1685447"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a:t>
              </a:r>
              <a:r>
                <a:rPr lang="he-IL" sz="2400" b="1" dirty="0">
                  <a:solidFill>
                    <a:schemeClr val="tx2"/>
                  </a:solidFill>
                  <a:latin typeface="Calibri" panose="020F0502020204030204" pitchFamily="34" charset="0"/>
                  <a:cs typeface="Calibri" panose="020F0502020204030204" pitchFamily="34" charset="0"/>
                </a:rPr>
                <a:t>38% </a:t>
              </a:r>
              <a:r>
                <a:rPr lang="he-IL" sz="2400" b="0" i="0" dirty="0">
                  <a:solidFill>
                    <a:srgbClr val="000000"/>
                  </a:solidFill>
                  <a:effectLst/>
                  <a:latin typeface="Calibri" panose="020F0502020204030204" pitchFamily="34" charset="0"/>
                  <a:cs typeface="Calibri" panose="020F0502020204030204" pitchFamily="34" charset="0"/>
                </a:rPr>
                <a:t>יערות</a:t>
              </a:r>
              <a:endParaRPr lang="he-IL" sz="2400" dirty="0">
                <a:solidFill>
                  <a:schemeClr val="tx2"/>
                </a:solidFill>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803C6EDB-1084-9E77-AA8A-9C73389B5FA0}"/>
                </a:ext>
              </a:extLst>
            </p:cNvPr>
            <p:cNvSpPr txBox="1"/>
            <p:nvPr/>
          </p:nvSpPr>
          <p:spPr>
            <a:xfrm>
              <a:off x="7501816" y="3897369"/>
              <a:ext cx="1685447" cy="461665"/>
            </a:xfrm>
            <a:prstGeom prst="rect">
              <a:avLst/>
            </a:prstGeom>
            <a:noFill/>
          </p:spPr>
          <p:txBody>
            <a:bodyPr wrap="square" rtlCol="0">
              <a:spAutoFit/>
            </a:bodyPr>
            <a:lstStyle/>
            <a:p>
              <a:pPr algn="ctr" rtl="1"/>
              <a:r>
                <a:rPr lang="he-IL" sz="2400" b="1" dirty="0">
                  <a:solidFill>
                    <a:schemeClr val="tx2"/>
                  </a:solidFill>
                  <a:latin typeface="Calibri" panose="020F0502020204030204" pitchFamily="34" charset="0"/>
                  <a:cs typeface="Calibri" panose="020F0502020204030204" pitchFamily="34" charset="0"/>
                </a:rPr>
                <a:t>45% </a:t>
              </a:r>
              <a:r>
                <a:rPr lang="he-IL" sz="2400" b="0" i="0" dirty="0">
                  <a:solidFill>
                    <a:srgbClr val="000000"/>
                  </a:solidFill>
                  <a:effectLst/>
                  <a:latin typeface="Calibri" panose="020F0502020204030204" pitchFamily="34" charset="0"/>
                  <a:cs typeface="Calibri" panose="020F0502020204030204" pitchFamily="34" charset="0"/>
                </a:rPr>
                <a:t>חקלאות</a:t>
              </a:r>
              <a:endParaRPr lang="he-IL" sz="2400" dirty="0">
                <a:solidFill>
                  <a:schemeClr val="tx2"/>
                </a:solidFill>
                <a:latin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3AF4FA4C-663C-AEA6-07B1-24184AC00FE7}"/>
                </a:ext>
              </a:extLst>
            </p:cNvPr>
            <p:cNvSpPr txBox="1"/>
            <p:nvPr/>
          </p:nvSpPr>
          <p:spPr>
            <a:xfrm>
              <a:off x="7300365" y="42713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48</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37" name="TextBox 36">
              <a:extLst>
                <a:ext uri="{FF2B5EF4-FFF2-40B4-BE49-F238E27FC236}">
                  <a16:creationId xmlns:a16="http://schemas.microsoft.com/office/drawing/2014/main" id="{03B855C2-3307-5F45-A4EF-9CE579B25F24}"/>
                </a:ext>
              </a:extLst>
            </p:cNvPr>
            <p:cNvSpPr txBox="1"/>
            <p:nvPr/>
          </p:nvSpPr>
          <p:spPr>
            <a:xfrm>
              <a:off x="4557165" y="42713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40</a:t>
              </a:r>
              <a:r>
                <a:rPr lang="he-IL" sz="1400" dirty="0">
                  <a:solidFill>
                    <a:schemeClr val="tx2"/>
                  </a:solidFill>
                  <a:latin typeface="Calibri" panose="020F0502020204030204" pitchFamily="34" charset="0"/>
                  <a:cs typeface="Calibri" panose="020F0502020204030204" pitchFamily="34" charset="0"/>
                </a:rPr>
                <a:t> מיליון קמ״ר</a:t>
              </a:r>
            </a:p>
          </p:txBody>
        </p:sp>
      </p:grpSp>
      <p:grpSp>
        <p:nvGrpSpPr>
          <p:cNvPr id="44" name="Group 43">
            <a:extLst>
              <a:ext uri="{FF2B5EF4-FFF2-40B4-BE49-F238E27FC236}">
                <a16:creationId xmlns:a16="http://schemas.microsoft.com/office/drawing/2014/main" id="{A9F78090-7ACE-522B-B86F-98E104843CE3}"/>
              </a:ext>
            </a:extLst>
          </p:cNvPr>
          <p:cNvGrpSpPr/>
          <p:nvPr/>
        </p:nvGrpSpPr>
        <p:grpSpPr>
          <a:xfrm>
            <a:off x="823339" y="3120423"/>
            <a:ext cx="3099196" cy="307777"/>
            <a:chOff x="823339" y="3834231"/>
            <a:chExt cx="3099196" cy="307777"/>
          </a:xfrm>
        </p:grpSpPr>
        <p:sp>
          <p:nvSpPr>
            <p:cNvPr id="41" name="TextBox 40">
              <a:extLst>
                <a:ext uri="{FF2B5EF4-FFF2-40B4-BE49-F238E27FC236}">
                  <a16:creationId xmlns:a16="http://schemas.microsoft.com/office/drawing/2014/main" id="{CB8E285A-62B3-842A-6A61-1564005386C1}"/>
                </a:ext>
              </a:extLst>
            </p:cNvPr>
            <p:cNvSpPr txBox="1"/>
            <p:nvPr/>
          </p:nvSpPr>
          <p:spPr>
            <a:xfrm>
              <a:off x="1153090" y="3834231"/>
              <a:ext cx="198243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13% </a:t>
              </a:r>
              <a:r>
                <a:rPr lang="he-IL" sz="1400" b="0" i="0" dirty="0">
                  <a:solidFill>
                    <a:srgbClr val="000000"/>
                  </a:solidFill>
                  <a:effectLst/>
                  <a:latin typeface="Calibri" panose="020F0502020204030204" pitchFamily="34" charset="0"/>
                  <a:cs typeface="Calibri" panose="020F0502020204030204" pitchFamily="34" charset="0"/>
                </a:rPr>
                <a:t>שיחים ומרעה</a:t>
              </a:r>
              <a:endParaRPr lang="he-IL" sz="1400" dirty="0">
                <a:solidFill>
                  <a:schemeClr val="tx2"/>
                </a:solidFill>
                <a:latin typeface="Calibri" panose="020F0502020204030204" pitchFamily="34" charset="0"/>
                <a:cs typeface="Calibri" panose="020F0502020204030204" pitchFamily="34" charset="0"/>
              </a:endParaRPr>
            </a:p>
          </p:txBody>
        </p:sp>
        <p:sp>
          <p:nvSpPr>
            <p:cNvPr id="42" name="TextBox 41">
              <a:extLst>
                <a:ext uri="{FF2B5EF4-FFF2-40B4-BE49-F238E27FC236}">
                  <a16:creationId xmlns:a16="http://schemas.microsoft.com/office/drawing/2014/main" id="{5C753FDB-0119-5B47-A5A4-28FFDEDCF8A0}"/>
                </a:ext>
              </a:extLst>
            </p:cNvPr>
            <p:cNvSpPr txBox="1"/>
            <p:nvPr/>
          </p:nvSpPr>
          <p:spPr>
            <a:xfrm>
              <a:off x="823339" y="3869581"/>
              <a:ext cx="961270" cy="246221"/>
            </a:xfrm>
            <a:prstGeom prst="rect">
              <a:avLst/>
            </a:prstGeom>
            <a:noFill/>
          </p:spPr>
          <p:txBody>
            <a:bodyPr wrap="square" rtlCol="0">
              <a:spAutoFit/>
            </a:bodyPr>
            <a:lstStyle/>
            <a:p>
              <a:pPr algn="r" rtl="1"/>
              <a:r>
                <a:rPr lang="en-IL" sz="1000" b="0" i="0" dirty="0">
                  <a:solidFill>
                    <a:srgbClr val="000000"/>
                  </a:solidFill>
                  <a:effectLst/>
                  <a:latin typeface="Arial" panose="020B0604020202020204" pitchFamily="34" charset="0"/>
                </a:rPr>
                <a:t>14</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93" name="Straight Arrow Connector 92">
              <a:extLst>
                <a:ext uri="{FF2B5EF4-FFF2-40B4-BE49-F238E27FC236}">
                  <a16:creationId xmlns:a16="http://schemas.microsoft.com/office/drawing/2014/main" id="{86F4E5C6-C4E1-62FD-F6AD-02C11AE53585}"/>
                </a:ext>
              </a:extLst>
            </p:cNvPr>
            <p:cNvCxnSpPr/>
            <p:nvPr/>
          </p:nvCxnSpPr>
          <p:spPr>
            <a:xfrm flipH="1">
              <a:off x="3108191" y="3992062"/>
              <a:ext cx="814344"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45" name="Group 44">
            <a:extLst>
              <a:ext uri="{FF2B5EF4-FFF2-40B4-BE49-F238E27FC236}">
                <a16:creationId xmlns:a16="http://schemas.microsoft.com/office/drawing/2014/main" id="{A6D9696E-4D53-5075-8C50-CBBC95040637}"/>
              </a:ext>
            </a:extLst>
          </p:cNvPr>
          <p:cNvGrpSpPr/>
          <p:nvPr/>
        </p:nvGrpSpPr>
        <p:grpSpPr>
          <a:xfrm>
            <a:off x="1166239" y="3395109"/>
            <a:ext cx="2265050" cy="307777"/>
            <a:chOff x="1166239" y="4108917"/>
            <a:chExt cx="2265050" cy="307777"/>
          </a:xfrm>
        </p:grpSpPr>
        <p:sp>
          <p:nvSpPr>
            <p:cNvPr id="43" name="TextBox 42">
              <a:extLst>
                <a:ext uri="{FF2B5EF4-FFF2-40B4-BE49-F238E27FC236}">
                  <a16:creationId xmlns:a16="http://schemas.microsoft.com/office/drawing/2014/main" id="{1D835F22-B005-0833-D01E-B2B2F5370681}"/>
                </a:ext>
              </a:extLst>
            </p:cNvPr>
            <p:cNvSpPr txBox="1"/>
            <p:nvPr/>
          </p:nvSpPr>
          <p:spPr>
            <a:xfrm>
              <a:off x="1802984" y="4108917"/>
              <a:ext cx="1319654"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3% </a:t>
              </a:r>
              <a:r>
                <a:rPr lang="he-IL" sz="1400" b="0" i="0" dirty="0">
                  <a:solidFill>
                    <a:srgbClr val="000000"/>
                  </a:solidFill>
                  <a:effectLst/>
                  <a:latin typeface="Calibri" panose="020F0502020204030204" pitchFamily="34" charset="0"/>
                  <a:cs typeface="Calibri" panose="020F0502020204030204" pitchFamily="34" charset="0"/>
                </a:rPr>
                <a:t>גופי מים</a:t>
              </a:r>
              <a:endParaRPr lang="he-IL" sz="1400" dirty="0">
                <a:solidFill>
                  <a:schemeClr val="tx2"/>
                </a:solidFill>
                <a:latin typeface="Calibri" panose="020F0502020204030204" pitchFamily="34" charset="0"/>
                <a:cs typeface="Calibri" panose="020F0502020204030204" pitchFamily="34" charset="0"/>
              </a:endParaRPr>
            </a:p>
          </p:txBody>
        </p:sp>
        <p:sp>
          <p:nvSpPr>
            <p:cNvPr id="51" name="TextBox 50">
              <a:extLst>
                <a:ext uri="{FF2B5EF4-FFF2-40B4-BE49-F238E27FC236}">
                  <a16:creationId xmlns:a16="http://schemas.microsoft.com/office/drawing/2014/main" id="{4C9E5C65-333F-3CF3-C7B9-575799541F3C}"/>
                </a:ext>
              </a:extLst>
            </p:cNvPr>
            <p:cNvSpPr txBox="1"/>
            <p:nvPr/>
          </p:nvSpPr>
          <p:spPr>
            <a:xfrm>
              <a:off x="1166239" y="4155547"/>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3</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94" name="Straight Arrow Connector 93">
              <a:extLst>
                <a:ext uri="{FF2B5EF4-FFF2-40B4-BE49-F238E27FC236}">
                  <a16:creationId xmlns:a16="http://schemas.microsoft.com/office/drawing/2014/main" id="{2FA06505-A48A-D02E-8280-D97C2291F75E}"/>
                </a:ext>
              </a:extLst>
            </p:cNvPr>
            <p:cNvCxnSpPr>
              <a:cxnSpLocks/>
            </p:cNvCxnSpPr>
            <p:nvPr/>
          </p:nvCxnSpPr>
          <p:spPr>
            <a:xfrm flipH="1">
              <a:off x="3108191" y="4271394"/>
              <a:ext cx="323098"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46" name="Group 45">
            <a:extLst>
              <a:ext uri="{FF2B5EF4-FFF2-40B4-BE49-F238E27FC236}">
                <a16:creationId xmlns:a16="http://schemas.microsoft.com/office/drawing/2014/main" id="{7E1EC5CE-D64C-8094-AE1F-8B8FC1A9294A}"/>
              </a:ext>
            </a:extLst>
          </p:cNvPr>
          <p:cNvGrpSpPr/>
          <p:nvPr/>
        </p:nvGrpSpPr>
        <p:grpSpPr>
          <a:xfrm>
            <a:off x="1176630" y="3691035"/>
            <a:ext cx="2093110" cy="307777"/>
            <a:chOff x="1176630" y="4404843"/>
            <a:chExt cx="2093110" cy="307777"/>
          </a:xfrm>
        </p:grpSpPr>
        <p:sp>
          <p:nvSpPr>
            <p:cNvPr id="52" name="TextBox 51">
              <a:extLst>
                <a:ext uri="{FF2B5EF4-FFF2-40B4-BE49-F238E27FC236}">
                  <a16:creationId xmlns:a16="http://schemas.microsoft.com/office/drawing/2014/main" id="{EB940C05-7105-A655-9869-67FDDB39C2D4}"/>
                </a:ext>
              </a:extLst>
            </p:cNvPr>
            <p:cNvSpPr txBox="1"/>
            <p:nvPr/>
          </p:nvSpPr>
          <p:spPr>
            <a:xfrm>
              <a:off x="1802984" y="4404843"/>
              <a:ext cx="1319654"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 </a:t>
              </a:r>
              <a:r>
                <a:rPr lang="he-IL" sz="1400" b="0" i="0" dirty="0">
                  <a:solidFill>
                    <a:srgbClr val="000000"/>
                  </a:solidFill>
                  <a:effectLst/>
                  <a:latin typeface="Calibri" panose="020F0502020204030204" pitchFamily="34" charset="0"/>
                  <a:cs typeface="Calibri" panose="020F0502020204030204" pitchFamily="34" charset="0"/>
                </a:rPr>
                <a:t>שטח בנוי</a:t>
              </a:r>
              <a:endParaRPr lang="he-IL" sz="1400" dirty="0">
                <a:solidFill>
                  <a:schemeClr val="tx2"/>
                </a:solidFill>
                <a:latin typeface="Calibri" panose="020F0502020204030204" pitchFamily="34" charset="0"/>
                <a:cs typeface="Calibri" panose="020F0502020204030204" pitchFamily="34" charset="0"/>
              </a:endParaRPr>
            </a:p>
          </p:txBody>
        </p:sp>
        <p:sp>
          <p:nvSpPr>
            <p:cNvPr id="53" name="TextBox 52">
              <a:extLst>
                <a:ext uri="{FF2B5EF4-FFF2-40B4-BE49-F238E27FC236}">
                  <a16:creationId xmlns:a16="http://schemas.microsoft.com/office/drawing/2014/main" id="{71CB7520-16FF-2968-C76F-0BEF980CFC81}"/>
                </a:ext>
              </a:extLst>
            </p:cNvPr>
            <p:cNvSpPr txBox="1"/>
            <p:nvPr/>
          </p:nvSpPr>
          <p:spPr>
            <a:xfrm>
              <a:off x="1176630" y="4451473"/>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1</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98" name="Straight Arrow Connector 97">
              <a:extLst>
                <a:ext uri="{FF2B5EF4-FFF2-40B4-BE49-F238E27FC236}">
                  <a16:creationId xmlns:a16="http://schemas.microsoft.com/office/drawing/2014/main" id="{6527320A-A990-6585-F966-0EF13C5D66B0}"/>
                </a:ext>
              </a:extLst>
            </p:cNvPr>
            <p:cNvCxnSpPr>
              <a:cxnSpLocks/>
            </p:cNvCxnSpPr>
            <p:nvPr/>
          </p:nvCxnSpPr>
          <p:spPr>
            <a:xfrm flipH="1">
              <a:off x="3108191" y="4556794"/>
              <a:ext cx="161549"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sp>
        <p:nvSpPr>
          <p:cNvPr id="27" name="TextBox 26">
            <a:extLst>
              <a:ext uri="{FF2B5EF4-FFF2-40B4-BE49-F238E27FC236}">
                <a16:creationId xmlns:a16="http://schemas.microsoft.com/office/drawing/2014/main" id="{14C98F5B-6A34-BD0F-18E8-B4000F37AD29}"/>
              </a:ext>
            </a:extLst>
          </p:cNvPr>
          <p:cNvSpPr txBox="1"/>
          <p:nvPr/>
        </p:nvSpPr>
        <p:spPr>
          <a:xfrm>
            <a:off x="9693462" y="4273418"/>
            <a:ext cx="2172156" cy="338554"/>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ניצול הקרקע החקלאית</a:t>
            </a:r>
          </a:p>
        </p:txBody>
      </p:sp>
      <p:grpSp>
        <p:nvGrpSpPr>
          <p:cNvPr id="63" name="Group 62">
            <a:extLst>
              <a:ext uri="{FF2B5EF4-FFF2-40B4-BE49-F238E27FC236}">
                <a16:creationId xmlns:a16="http://schemas.microsoft.com/office/drawing/2014/main" id="{2C8D48D9-C72E-29A5-D48C-03DB9332D9D7}"/>
              </a:ext>
            </a:extLst>
          </p:cNvPr>
          <p:cNvGrpSpPr/>
          <p:nvPr/>
        </p:nvGrpSpPr>
        <p:grpSpPr>
          <a:xfrm>
            <a:off x="6874944" y="4074831"/>
            <a:ext cx="2936181" cy="735348"/>
            <a:chOff x="6874944" y="4788639"/>
            <a:chExt cx="2936181" cy="735348"/>
          </a:xfrm>
        </p:grpSpPr>
        <p:sp>
          <p:nvSpPr>
            <p:cNvPr id="11" name="Rectangle 10">
              <a:extLst>
                <a:ext uri="{FF2B5EF4-FFF2-40B4-BE49-F238E27FC236}">
                  <a16:creationId xmlns:a16="http://schemas.microsoft.com/office/drawing/2014/main" id="{8376DDDF-6693-4BCB-0BC0-379EF0C5F2DF}"/>
                </a:ext>
              </a:extLst>
            </p:cNvPr>
            <p:cNvSpPr/>
            <p:nvPr/>
          </p:nvSpPr>
          <p:spPr>
            <a:xfrm flipH="1">
              <a:off x="7534989" y="4789019"/>
              <a:ext cx="2276136" cy="734968"/>
            </a:xfrm>
            <a:prstGeom prst="rect">
              <a:avLst/>
            </a:prstGeom>
            <a:solidFill>
              <a:srgbClr val="FF5A42">
                <a:alpha val="8062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12" name="Rectangle 11">
              <a:extLst>
                <a:ext uri="{FF2B5EF4-FFF2-40B4-BE49-F238E27FC236}">
                  <a16:creationId xmlns:a16="http://schemas.microsoft.com/office/drawing/2014/main" id="{5E23BFB2-E84A-8359-5B8B-75D76A4B7378}"/>
                </a:ext>
              </a:extLst>
            </p:cNvPr>
            <p:cNvSpPr/>
            <p:nvPr/>
          </p:nvSpPr>
          <p:spPr>
            <a:xfrm flipH="1">
              <a:off x="7027505" y="4789019"/>
              <a:ext cx="507481" cy="734968"/>
            </a:xfrm>
            <a:prstGeom prst="rect">
              <a:avLst/>
            </a:prstGeom>
            <a:solidFill>
              <a:srgbClr val="78E35E">
                <a:alpha val="2508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47" name="TextBox 46">
              <a:extLst>
                <a:ext uri="{FF2B5EF4-FFF2-40B4-BE49-F238E27FC236}">
                  <a16:creationId xmlns:a16="http://schemas.microsoft.com/office/drawing/2014/main" id="{8C8A4A81-53BE-A7C7-8234-3B24A4946E0B}"/>
                </a:ext>
              </a:extLst>
            </p:cNvPr>
            <p:cNvSpPr txBox="1"/>
            <p:nvPr/>
          </p:nvSpPr>
          <p:spPr>
            <a:xfrm>
              <a:off x="7658174" y="4811769"/>
              <a:ext cx="2139697" cy="461665"/>
            </a:xfrm>
            <a:prstGeom prst="rect">
              <a:avLst/>
            </a:prstGeom>
            <a:noFill/>
          </p:spPr>
          <p:txBody>
            <a:bodyPr wrap="square" rtlCol="0">
              <a:spAutoFit/>
            </a:bodyPr>
            <a:lstStyle/>
            <a:p>
              <a:pPr algn="ctr" rtl="1"/>
              <a:r>
                <a:rPr lang="he-IL" sz="2400" b="1" dirty="0">
                  <a:solidFill>
                    <a:schemeClr val="tx2"/>
                  </a:solidFill>
                  <a:latin typeface="Calibri" panose="020F0502020204030204" pitchFamily="34" charset="0"/>
                  <a:cs typeface="Calibri" panose="020F0502020204030204" pitchFamily="34" charset="0"/>
                </a:rPr>
                <a:t>80% </a:t>
              </a:r>
              <a:r>
                <a:rPr lang="he-IL" sz="2400" b="0" i="0" dirty="0">
                  <a:solidFill>
                    <a:srgbClr val="000000"/>
                  </a:solidFill>
                  <a:effectLst/>
                  <a:latin typeface="Calibri" panose="020F0502020204030204" pitchFamily="34" charset="0"/>
                  <a:cs typeface="Calibri" panose="020F0502020204030204" pitchFamily="34" charset="0"/>
                </a:rPr>
                <a:t>גידול בע״ח</a:t>
              </a:r>
              <a:endParaRPr lang="he-IL" sz="2400" dirty="0">
                <a:solidFill>
                  <a:schemeClr val="tx2"/>
                </a:solidFill>
                <a:latin typeface="Calibri" panose="020F0502020204030204" pitchFamily="34" charset="0"/>
                <a:cs typeface="Calibri" panose="020F0502020204030204" pitchFamily="34" charset="0"/>
              </a:endParaRPr>
            </a:p>
          </p:txBody>
        </p:sp>
        <p:sp>
          <p:nvSpPr>
            <p:cNvPr id="48" name="TextBox 47">
              <a:extLst>
                <a:ext uri="{FF2B5EF4-FFF2-40B4-BE49-F238E27FC236}">
                  <a16:creationId xmlns:a16="http://schemas.microsoft.com/office/drawing/2014/main" id="{DCFC2396-DB73-47AA-5F68-E83400206C6A}"/>
                </a:ext>
              </a:extLst>
            </p:cNvPr>
            <p:cNvSpPr txBox="1"/>
            <p:nvPr/>
          </p:nvSpPr>
          <p:spPr>
            <a:xfrm>
              <a:off x="7671426" y="51857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38</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49" name="Rectangle 48">
              <a:extLst>
                <a:ext uri="{FF2B5EF4-FFF2-40B4-BE49-F238E27FC236}">
                  <a16:creationId xmlns:a16="http://schemas.microsoft.com/office/drawing/2014/main" id="{61EA81CA-3BED-39DC-CD83-6AB77D8E13D5}"/>
                </a:ext>
              </a:extLst>
            </p:cNvPr>
            <p:cNvSpPr/>
            <p:nvPr/>
          </p:nvSpPr>
          <p:spPr>
            <a:xfrm>
              <a:off x="6874944" y="4788639"/>
              <a:ext cx="152558"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grpSp>
        <p:nvGrpSpPr>
          <p:cNvPr id="50" name="Group 49">
            <a:extLst>
              <a:ext uri="{FF2B5EF4-FFF2-40B4-BE49-F238E27FC236}">
                <a16:creationId xmlns:a16="http://schemas.microsoft.com/office/drawing/2014/main" id="{5C73EB2A-EE1F-2183-4116-C17E82B0D80E}"/>
              </a:ext>
            </a:extLst>
          </p:cNvPr>
          <p:cNvGrpSpPr/>
          <p:nvPr/>
        </p:nvGrpSpPr>
        <p:grpSpPr>
          <a:xfrm>
            <a:off x="3993046" y="4159517"/>
            <a:ext cx="3307319" cy="307777"/>
            <a:chOff x="3993046" y="4873325"/>
            <a:chExt cx="3307319" cy="307777"/>
          </a:xfrm>
        </p:grpSpPr>
        <p:sp>
          <p:nvSpPr>
            <p:cNvPr id="54" name="TextBox 53">
              <a:extLst>
                <a:ext uri="{FF2B5EF4-FFF2-40B4-BE49-F238E27FC236}">
                  <a16:creationId xmlns:a16="http://schemas.microsoft.com/office/drawing/2014/main" id="{788DE7A5-9B10-01C2-1F6F-3CC1CE6639C1}"/>
                </a:ext>
              </a:extLst>
            </p:cNvPr>
            <p:cNvSpPr txBox="1"/>
            <p:nvPr/>
          </p:nvSpPr>
          <p:spPr>
            <a:xfrm>
              <a:off x="4954316" y="4873325"/>
              <a:ext cx="179724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16% </a:t>
              </a:r>
              <a:r>
                <a:rPr lang="he-IL" sz="1400" b="0" i="0" dirty="0">
                  <a:solidFill>
                    <a:srgbClr val="000000"/>
                  </a:solidFill>
                  <a:effectLst/>
                  <a:latin typeface="Arial" panose="020B0604020202020204" pitchFamily="34" charset="0"/>
                </a:rPr>
                <a:t>גידול צמחים למזון</a:t>
              </a:r>
              <a:endParaRPr lang="he-IL" sz="1400" dirty="0">
                <a:solidFill>
                  <a:schemeClr val="tx2"/>
                </a:solidFill>
                <a:latin typeface="Calibri" panose="020F0502020204030204" pitchFamily="34" charset="0"/>
                <a:cs typeface="Calibri" panose="020F0502020204030204" pitchFamily="34" charset="0"/>
              </a:endParaRPr>
            </a:p>
          </p:txBody>
        </p:sp>
        <p:sp>
          <p:nvSpPr>
            <p:cNvPr id="55" name="TextBox 54">
              <a:extLst>
                <a:ext uri="{FF2B5EF4-FFF2-40B4-BE49-F238E27FC236}">
                  <a16:creationId xmlns:a16="http://schemas.microsoft.com/office/drawing/2014/main" id="{2C97F51A-5CC6-E267-4D3D-9ABD6F34F100}"/>
                </a:ext>
              </a:extLst>
            </p:cNvPr>
            <p:cNvSpPr txBox="1"/>
            <p:nvPr/>
          </p:nvSpPr>
          <p:spPr>
            <a:xfrm>
              <a:off x="3993046" y="4908675"/>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8</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00" name="Straight Arrow Connector 99">
              <a:extLst>
                <a:ext uri="{FF2B5EF4-FFF2-40B4-BE49-F238E27FC236}">
                  <a16:creationId xmlns:a16="http://schemas.microsoft.com/office/drawing/2014/main" id="{8711F21C-006B-AECD-49FA-46D9B0A1395E}"/>
                </a:ext>
              </a:extLst>
            </p:cNvPr>
            <p:cNvCxnSpPr>
              <a:cxnSpLocks/>
            </p:cNvCxnSpPr>
            <p:nvPr/>
          </p:nvCxnSpPr>
          <p:spPr>
            <a:xfrm flipH="1">
              <a:off x="6731608" y="5034649"/>
              <a:ext cx="568757"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60" name="Group 59">
            <a:extLst>
              <a:ext uri="{FF2B5EF4-FFF2-40B4-BE49-F238E27FC236}">
                <a16:creationId xmlns:a16="http://schemas.microsoft.com/office/drawing/2014/main" id="{3FBCB112-4040-2A1C-E13E-CFFE9BE67AB4}"/>
              </a:ext>
            </a:extLst>
          </p:cNvPr>
          <p:cNvGrpSpPr/>
          <p:nvPr/>
        </p:nvGrpSpPr>
        <p:grpSpPr>
          <a:xfrm>
            <a:off x="3378626" y="4440072"/>
            <a:ext cx="3572597" cy="307777"/>
            <a:chOff x="3378626" y="5153880"/>
            <a:chExt cx="3572597" cy="307777"/>
          </a:xfrm>
        </p:grpSpPr>
        <p:sp>
          <p:nvSpPr>
            <p:cNvPr id="56" name="TextBox 55">
              <a:extLst>
                <a:ext uri="{FF2B5EF4-FFF2-40B4-BE49-F238E27FC236}">
                  <a16:creationId xmlns:a16="http://schemas.microsoft.com/office/drawing/2014/main" id="{BFA38409-087F-4E81-5E38-0583D16AABE3}"/>
                </a:ext>
              </a:extLst>
            </p:cNvPr>
            <p:cNvSpPr txBox="1"/>
            <p:nvPr/>
          </p:nvSpPr>
          <p:spPr>
            <a:xfrm>
              <a:off x="3993046" y="5153880"/>
              <a:ext cx="275851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4% </a:t>
              </a:r>
              <a:r>
                <a:rPr lang="he-IL" sz="1400" b="0" i="0" dirty="0">
                  <a:solidFill>
                    <a:srgbClr val="000000"/>
                  </a:solidFill>
                  <a:effectLst/>
                  <a:latin typeface="Arial" panose="020B0604020202020204" pitchFamily="34" charset="0"/>
                </a:rPr>
                <a:t>גידול צמחים לתעשיות אחרות</a:t>
              </a:r>
              <a:endParaRPr lang="he-IL" sz="1400" dirty="0">
                <a:solidFill>
                  <a:schemeClr val="tx2"/>
                </a:solidFill>
                <a:latin typeface="Calibri" panose="020F0502020204030204" pitchFamily="34" charset="0"/>
                <a:cs typeface="Calibri" panose="020F0502020204030204" pitchFamily="34" charset="0"/>
              </a:endParaRPr>
            </a:p>
          </p:txBody>
        </p:sp>
        <p:sp>
          <p:nvSpPr>
            <p:cNvPr id="57" name="TextBox 56">
              <a:extLst>
                <a:ext uri="{FF2B5EF4-FFF2-40B4-BE49-F238E27FC236}">
                  <a16:creationId xmlns:a16="http://schemas.microsoft.com/office/drawing/2014/main" id="{C12F20A0-E4CC-45EE-CB05-70AF4B898348}"/>
                </a:ext>
              </a:extLst>
            </p:cNvPr>
            <p:cNvSpPr txBox="1"/>
            <p:nvPr/>
          </p:nvSpPr>
          <p:spPr>
            <a:xfrm>
              <a:off x="3378626" y="5189230"/>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2</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01" name="Straight Arrow Connector 100">
              <a:extLst>
                <a:ext uri="{FF2B5EF4-FFF2-40B4-BE49-F238E27FC236}">
                  <a16:creationId xmlns:a16="http://schemas.microsoft.com/office/drawing/2014/main" id="{9818EE21-3F2E-E19B-EF48-17A1423B5B24}"/>
                </a:ext>
              </a:extLst>
            </p:cNvPr>
            <p:cNvCxnSpPr>
              <a:cxnSpLocks/>
            </p:cNvCxnSpPr>
            <p:nvPr/>
          </p:nvCxnSpPr>
          <p:spPr>
            <a:xfrm flipH="1">
              <a:off x="6731608" y="5306361"/>
              <a:ext cx="219615"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sp>
        <p:nvSpPr>
          <p:cNvPr id="2" name="TextBox 1">
            <a:extLst>
              <a:ext uri="{FF2B5EF4-FFF2-40B4-BE49-F238E27FC236}">
                <a16:creationId xmlns:a16="http://schemas.microsoft.com/office/drawing/2014/main" id="{DB914060-6419-5433-B8AC-CC3809B55CFD}"/>
              </a:ext>
            </a:extLst>
          </p:cNvPr>
          <p:cNvSpPr txBox="1"/>
          <p:nvPr/>
        </p:nvSpPr>
        <p:spPr>
          <a:xfrm>
            <a:off x="2512704" y="5326936"/>
            <a:ext cx="8657421" cy="523220"/>
          </a:xfrm>
          <a:prstGeom prst="rect">
            <a:avLst/>
          </a:prstGeom>
          <a:noFill/>
        </p:spPr>
        <p:txBody>
          <a:bodyPr wrap="square" rtlCol="0">
            <a:spAutoFit/>
          </a:bodyPr>
          <a:lstStyle/>
          <a:p>
            <a:pPr marL="0" algn="r" defTabSz="914400" rtl="1" eaLnBrk="1" latinLnBrk="0" hangingPunct="1"/>
            <a:r>
              <a:rPr lang="he-IL" sz="2800" b="1" dirty="0">
                <a:solidFill>
                  <a:srgbClr val="3B70E9"/>
                </a:solidFill>
                <a:latin typeface="Calibri" panose="020F0502020204030204" pitchFamily="34" charset="0"/>
                <a:cs typeface="Calibri" panose="020F0502020204030204" pitchFamily="34" charset="0"/>
              </a:rPr>
              <a:t>מה הכי הפתיע אתכם בנתונים האמיתיים?</a:t>
            </a:r>
          </a:p>
        </p:txBody>
      </p:sp>
      <p:sp>
        <p:nvSpPr>
          <p:cNvPr id="13" name="TextBox 12">
            <a:extLst>
              <a:ext uri="{FF2B5EF4-FFF2-40B4-BE49-F238E27FC236}">
                <a16:creationId xmlns:a16="http://schemas.microsoft.com/office/drawing/2014/main" id="{896A5BC7-D2AD-0E2F-C05D-7C06AABC0744}"/>
              </a:ext>
            </a:extLst>
          </p:cNvPr>
          <p:cNvSpPr txBox="1"/>
          <p:nvPr/>
        </p:nvSpPr>
        <p:spPr>
          <a:xfrm>
            <a:off x="1773806" y="5762616"/>
            <a:ext cx="9396320" cy="523220"/>
          </a:xfrm>
          <a:prstGeom prst="rect">
            <a:avLst/>
          </a:prstGeom>
          <a:noFill/>
        </p:spPr>
        <p:txBody>
          <a:bodyPr wrap="square" rtlCol="0">
            <a:spAutoFit/>
          </a:bodyPr>
          <a:lstStyle/>
          <a:p>
            <a:pPr marL="0" algn="r" defTabSz="914400" rtl="1" eaLnBrk="1" latinLnBrk="0" hangingPunct="1"/>
            <a:r>
              <a:rPr lang="he-IL" sz="2800" b="1" dirty="0">
                <a:solidFill>
                  <a:srgbClr val="3B70E9"/>
                </a:solidFill>
                <a:latin typeface="Calibri" panose="020F0502020204030204" pitchFamily="34" charset="0"/>
                <a:cs typeface="Calibri" panose="020F0502020204030204" pitchFamily="34" charset="0"/>
              </a:rPr>
              <a:t>למה לדעתכם צריך כל כך הרבה שטח חקלאי בשביל גידול בעלי חיים?</a:t>
            </a:r>
          </a:p>
        </p:txBody>
      </p:sp>
      <p:sp>
        <p:nvSpPr>
          <p:cNvPr id="14" name="TextBox 13">
            <a:extLst>
              <a:ext uri="{FF2B5EF4-FFF2-40B4-BE49-F238E27FC236}">
                <a16:creationId xmlns:a16="http://schemas.microsoft.com/office/drawing/2014/main" id="{0DDFB2B7-9BEA-830A-746B-D8E388278FA6}"/>
              </a:ext>
            </a:extLst>
          </p:cNvPr>
          <p:cNvSpPr txBox="1"/>
          <p:nvPr/>
        </p:nvSpPr>
        <p:spPr>
          <a:xfrm>
            <a:off x="11008547" y="5227324"/>
            <a:ext cx="849953" cy="1182375"/>
          </a:xfrm>
          <a:prstGeom prst="rect">
            <a:avLst/>
          </a:prstGeom>
          <a:noFill/>
        </p:spPr>
        <p:txBody>
          <a:bodyPr wrap="square" rtlCol="0">
            <a:spAutoFit/>
          </a:bodyPr>
          <a:lstStyle/>
          <a:p>
            <a:pPr marL="0" algn="r" defTabSz="914400" rtl="1" eaLnBrk="1" latinLnBrk="0" hangingPunct="1">
              <a:lnSpc>
                <a:spcPts val="8500"/>
              </a:lnSpc>
            </a:pPr>
            <a:r>
              <a:rPr lang="he-IL" sz="7200" b="1" dirty="0">
                <a:solidFill>
                  <a:srgbClr val="FF4DC9"/>
                </a:solidFill>
                <a:latin typeface="Calibri" panose="020F0502020204030204" pitchFamily="34" charset="0"/>
                <a:cs typeface="Calibri" panose="020F0502020204030204" pitchFamily="34" charset="0"/>
              </a:rPr>
              <a:t>?</a:t>
            </a:r>
            <a:endParaRPr lang="en-IL" sz="13800" b="1" dirty="0">
              <a:solidFill>
                <a:srgbClr val="FF4DC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17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E2C1"/>
        </a:solidFill>
        <a:effectLst/>
      </p:bgPr>
    </p:bg>
    <p:spTree>
      <p:nvGrpSpPr>
        <p:cNvPr id="1" name="">
          <a:extLst>
            <a:ext uri="{FF2B5EF4-FFF2-40B4-BE49-F238E27FC236}">
              <a16:creationId xmlns:a16="http://schemas.microsoft.com/office/drawing/2014/main" id="{1A549E4E-1189-7028-A3E7-779114C4111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B533BB6-261A-B5AC-9364-2D4C56444467}"/>
              </a:ext>
            </a:extLst>
          </p:cNvPr>
          <p:cNvSpPr txBox="1"/>
          <p:nvPr/>
        </p:nvSpPr>
        <p:spPr>
          <a:xfrm>
            <a:off x="2185416" y="70223"/>
            <a:ext cx="9462903" cy="1065613"/>
          </a:xfrm>
          <a:prstGeom prst="rect">
            <a:avLst/>
          </a:prstGeom>
          <a:noFill/>
        </p:spPr>
        <p:txBody>
          <a:bodyPr wrap="square" rtlCol="0">
            <a:spAutoFit/>
          </a:bodyPr>
          <a:lstStyle/>
          <a:p>
            <a:pPr marL="0" algn="r" defTabSz="914400" rtl="1" eaLnBrk="1" latinLnBrk="0" hangingPunct="1">
              <a:lnSpc>
                <a:spcPts val="8500"/>
              </a:lnSpc>
            </a:pPr>
            <a:r>
              <a:rPr lang="he-IL" sz="4600" b="1" dirty="0">
                <a:solidFill>
                  <a:srgbClr val="3B70E9"/>
                </a:solidFill>
                <a:latin typeface="Calibri" panose="020F0502020204030204" pitchFamily="34" charset="0"/>
                <a:cs typeface="Calibri" panose="020F0502020204030204" pitchFamily="34" charset="0"/>
              </a:rPr>
              <a:t>מה בצלחת? </a:t>
            </a:r>
            <a:endParaRPr lang="en-IL" sz="4600" b="1" dirty="0">
              <a:solidFill>
                <a:srgbClr val="3B70E9"/>
              </a:solidFill>
              <a:latin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8AE889CC-3EEF-ED8E-1AF7-F8FC7CA3633C}"/>
              </a:ext>
            </a:extLst>
          </p:cNvPr>
          <p:cNvPicPr>
            <a:picLocks noChangeAspect="1"/>
          </p:cNvPicPr>
          <p:nvPr/>
        </p:nvPicPr>
        <p:blipFill>
          <a:blip r:embed="rId3"/>
          <a:stretch>
            <a:fillRect/>
          </a:stretch>
        </p:blipFill>
        <p:spPr>
          <a:xfrm>
            <a:off x="11648319" y="291042"/>
            <a:ext cx="843522" cy="851957"/>
          </a:xfrm>
          <a:prstGeom prst="rect">
            <a:avLst/>
          </a:prstGeom>
        </p:spPr>
      </p:pic>
      <p:sp>
        <p:nvSpPr>
          <p:cNvPr id="2" name="TextBox 1">
            <a:extLst>
              <a:ext uri="{FF2B5EF4-FFF2-40B4-BE49-F238E27FC236}">
                <a16:creationId xmlns:a16="http://schemas.microsoft.com/office/drawing/2014/main" id="{0E47458F-4AD7-62C0-78BC-B342BB6B39D0}"/>
              </a:ext>
            </a:extLst>
          </p:cNvPr>
          <p:cNvSpPr txBox="1"/>
          <p:nvPr/>
        </p:nvSpPr>
        <p:spPr>
          <a:xfrm>
            <a:off x="6445976" y="2142557"/>
            <a:ext cx="5202343" cy="2862322"/>
          </a:xfrm>
          <a:prstGeom prst="rect">
            <a:avLst/>
          </a:prstGeom>
          <a:noFill/>
        </p:spPr>
        <p:txBody>
          <a:bodyPr wrap="square" rtlCol="0">
            <a:spAutoFit/>
          </a:bodyPr>
          <a:lstStyle/>
          <a:p>
            <a:pPr marL="0" algn="r" defTabSz="914400" rtl="1" eaLnBrk="1" latinLnBrk="0" hangingPunct="1"/>
            <a:r>
              <a:rPr lang="he-IL" sz="3600" dirty="0">
                <a:solidFill>
                  <a:srgbClr val="3B70E9"/>
                </a:solidFill>
                <a:latin typeface="Calibri" panose="020F0502020204030204" pitchFamily="34" charset="0"/>
                <a:cs typeface="Calibri" panose="020F0502020204030204" pitchFamily="34" charset="0"/>
              </a:rPr>
              <a:t>ראינו ש 80% מהאדמות החקלאיות משמשות לגידול בעלי חיים ומזון לבעלי חיים,  </a:t>
            </a:r>
            <a:r>
              <a:rPr lang="he-IL" sz="3600" b="1" dirty="0">
                <a:solidFill>
                  <a:srgbClr val="3B70E9"/>
                </a:solidFill>
                <a:latin typeface="Calibri" panose="020F0502020204030204" pitchFamily="34" charset="0"/>
                <a:cs typeface="Calibri" panose="020F0502020204030204" pitchFamily="34" charset="0"/>
              </a:rPr>
              <a:t>בואו נבדוק מה יש לרוב בצלחות שלנו?</a:t>
            </a:r>
          </a:p>
        </p:txBody>
      </p:sp>
      <p:sp>
        <p:nvSpPr>
          <p:cNvPr id="8" name="Round Diagonal Corner Rectangle 1">
            <a:extLst>
              <a:ext uri="{FF2B5EF4-FFF2-40B4-BE49-F238E27FC236}">
                <a16:creationId xmlns:a16="http://schemas.microsoft.com/office/drawing/2014/main" id="{776BEF63-D8AD-7E99-80ED-04489C6A6518}"/>
              </a:ext>
            </a:extLst>
          </p:cNvPr>
          <p:cNvSpPr>
            <a:spLocks noChangeAspect="1"/>
          </p:cNvSpPr>
          <p:nvPr/>
        </p:nvSpPr>
        <p:spPr>
          <a:xfrm flipH="1">
            <a:off x="424718" y="1364547"/>
            <a:ext cx="6412810" cy="4646346"/>
          </a:xfrm>
          <a:prstGeom prst="round2DiagRect">
            <a:avLst>
              <a:gd name="adj1" fmla="val 0"/>
              <a:gd name="adj2" fmla="val 18994"/>
            </a:avLst>
          </a:prstGeom>
          <a:blipFill>
            <a:blip r:embed="rId4"/>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graphicFrame>
        <p:nvGraphicFramePr>
          <p:cNvPr id="9" name="Table 8">
            <a:extLst>
              <a:ext uri="{FF2B5EF4-FFF2-40B4-BE49-F238E27FC236}">
                <a16:creationId xmlns:a16="http://schemas.microsoft.com/office/drawing/2014/main" id="{63C4FD46-DB95-C8EF-81FF-4633BBAA82DE}"/>
              </a:ext>
            </a:extLst>
          </p:cNvPr>
          <p:cNvGraphicFramePr>
            <a:graphicFrameLocks noGrp="1"/>
          </p:cNvGraphicFramePr>
          <p:nvPr>
            <p:extLst>
              <p:ext uri="{D42A27DB-BD31-4B8C-83A1-F6EECF244321}">
                <p14:modId xmlns:p14="http://schemas.microsoft.com/office/powerpoint/2010/main" val="458357882"/>
              </p:ext>
            </p:extLst>
          </p:nvPr>
        </p:nvGraphicFramePr>
        <p:xfrm>
          <a:off x="2226360" y="2714783"/>
          <a:ext cx="2591300" cy="2194560"/>
        </p:xfrm>
        <a:graphic>
          <a:graphicData uri="http://schemas.openxmlformats.org/drawingml/2006/table">
            <a:tbl>
              <a:tblPr firstRow="1" bandRow="1">
                <a:tableStyleId>{5C22544A-7EE6-4342-B048-85BDC9FD1C3A}</a:tableStyleId>
              </a:tblPr>
              <a:tblGrid>
                <a:gridCol w="1295650">
                  <a:extLst>
                    <a:ext uri="{9D8B030D-6E8A-4147-A177-3AD203B41FA5}">
                      <a16:colId xmlns:a16="http://schemas.microsoft.com/office/drawing/2014/main" val="2591056936"/>
                    </a:ext>
                  </a:extLst>
                </a:gridCol>
                <a:gridCol w="1295650">
                  <a:extLst>
                    <a:ext uri="{9D8B030D-6E8A-4147-A177-3AD203B41FA5}">
                      <a16:colId xmlns:a16="http://schemas.microsoft.com/office/drawing/2014/main" val="1235560982"/>
                    </a:ext>
                  </a:extLst>
                </a:gridCol>
              </a:tblGrid>
              <a:tr h="286278">
                <a:tc>
                  <a:txBody>
                    <a:bodyPr/>
                    <a:lstStyle/>
                    <a:p>
                      <a:pPr marL="0" algn="ctr" defTabSz="914400" rtl="1" eaLnBrk="1" latinLnBrk="0" hangingPunct="1"/>
                      <a:r>
                        <a:rPr lang="he-IL" sz="1800" b="0" kern="1200" dirty="0">
                          <a:solidFill>
                            <a:schemeClr val="tx1"/>
                          </a:solidFill>
                          <a:latin typeface="Calibri" panose="020F0502020204030204" pitchFamily="34" charset="0"/>
                          <a:ea typeface="Calibri" panose="020F0502020204030204" pitchFamily="34" charset="0"/>
                          <a:cs typeface="Calibri" panose="020F0502020204030204" pitchFamily="34" charset="0"/>
                        </a:rPr>
                        <a:t>מזון מהצומח</a:t>
                      </a:r>
                      <a:endParaRPr lang="en-IL" sz="1800" b="0" kern="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he-IL" b="0" dirty="0">
                          <a:solidFill>
                            <a:schemeClr val="tx1"/>
                          </a:solidFill>
                          <a:latin typeface="Calibri" panose="020F0502020204030204" pitchFamily="34" charset="0"/>
                          <a:ea typeface="Calibri" panose="020F0502020204030204" pitchFamily="34" charset="0"/>
                          <a:cs typeface="Calibri" panose="020F0502020204030204" pitchFamily="34" charset="0"/>
                        </a:rPr>
                        <a:t>מזון מהחי</a:t>
                      </a:r>
                      <a:endParaRPr lang="en-IL"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1123982"/>
                  </a:ext>
                </a:extLst>
              </a:tr>
              <a:tr h="0">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endParaRPr lang="en-IL" sz="120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3904418"/>
                  </a:ext>
                </a:extLst>
              </a:tr>
              <a:tr h="286278">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384721"/>
                  </a:ext>
                </a:extLst>
              </a:tr>
              <a:tr h="286278">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572643"/>
                  </a:ext>
                </a:extLst>
              </a:tr>
              <a:tr h="286278">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6541394"/>
                  </a:ext>
                </a:extLst>
              </a:tr>
              <a:tr h="286278">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endParaRPr lang="en-IL"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4889832"/>
                  </a:ext>
                </a:extLst>
              </a:tr>
            </a:tbl>
          </a:graphicData>
        </a:graphic>
      </p:graphicFrame>
    </p:spTree>
    <p:extLst>
      <p:ext uri="{BB962C8B-B14F-4D97-AF65-F5344CB8AC3E}">
        <p14:creationId xmlns:p14="http://schemas.microsoft.com/office/powerpoint/2010/main" val="2981747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2C1">
            <a:alpha val="60264"/>
          </a:srgbClr>
        </a:solidFill>
        <a:effectLst/>
      </p:bgPr>
    </p:bg>
    <p:spTree>
      <p:nvGrpSpPr>
        <p:cNvPr id="1" name="">
          <a:extLst>
            <a:ext uri="{FF2B5EF4-FFF2-40B4-BE49-F238E27FC236}">
              <a16:creationId xmlns:a16="http://schemas.microsoft.com/office/drawing/2014/main" id="{92CCDE7E-453D-DB94-D4BF-B9AEDE15C7E0}"/>
            </a:ext>
          </a:extLst>
        </p:cNvPr>
        <p:cNvGrpSpPr/>
        <p:nvPr/>
      </p:nvGrpSpPr>
      <p:grpSpPr>
        <a:xfrm>
          <a:off x="0" y="0"/>
          <a:ext cx="0" cy="0"/>
          <a:chOff x="0" y="0"/>
          <a:chExt cx="0" cy="0"/>
        </a:xfrm>
      </p:grpSpPr>
      <p:sp>
        <p:nvSpPr>
          <p:cNvPr id="163" name="Rectangle 162">
            <a:extLst>
              <a:ext uri="{FF2B5EF4-FFF2-40B4-BE49-F238E27FC236}">
                <a16:creationId xmlns:a16="http://schemas.microsoft.com/office/drawing/2014/main" id="{59665FF3-3CB8-96C4-FF20-8F1B7C64C746}"/>
              </a:ext>
            </a:extLst>
          </p:cNvPr>
          <p:cNvSpPr/>
          <p:nvPr/>
        </p:nvSpPr>
        <p:spPr>
          <a:xfrm>
            <a:off x="6846701" y="4778992"/>
            <a:ext cx="5017277" cy="1881113"/>
          </a:xfrm>
          <a:prstGeom prst="rect">
            <a:avLst/>
          </a:prstGeom>
          <a:solidFill>
            <a:schemeClr val="bg1">
              <a:alpha val="9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28" name="TextBox 27">
            <a:extLst>
              <a:ext uri="{FF2B5EF4-FFF2-40B4-BE49-F238E27FC236}">
                <a16:creationId xmlns:a16="http://schemas.microsoft.com/office/drawing/2014/main" id="{1F98C3D2-768E-3DA0-EAFC-F232B3AFBEF1}"/>
              </a:ext>
            </a:extLst>
          </p:cNvPr>
          <p:cNvSpPr txBox="1"/>
          <p:nvPr/>
        </p:nvSpPr>
        <p:spPr>
          <a:xfrm>
            <a:off x="9691823" y="5071800"/>
            <a:ext cx="2172156" cy="338554"/>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אספקת קלוריות עולמית</a:t>
            </a:r>
          </a:p>
        </p:txBody>
      </p:sp>
      <p:sp>
        <p:nvSpPr>
          <p:cNvPr id="29" name="TextBox 28">
            <a:extLst>
              <a:ext uri="{FF2B5EF4-FFF2-40B4-BE49-F238E27FC236}">
                <a16:creationId xmlns:a16="http://schemas.microsoft.com/office/drawing/2014/main" id="{8051A8BD-FDEA-D7F6-3454-F9EEDCA1FC49}"/>
              </a:ext>
            </a:extLst>
          </p:cNvPr>
          <p:cNvSpPr txBox="1"/>
          <p:nvPr/>
        </p:nvSpPr>
        <p:spPr>
          <a:xfrm>
            <a:off x="9691823" y="5948508"/>
            <a:ext cx="2172156" cy="338554"/>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אספקת חלבון עולמית</a:t>
            </a:r>
          </a:p>
        </p:txBody>
      </p:sp>
      <p:grpSp>
        <p:nvGrpSpPr>
          <p:cNvPr id="165" name="Group 164">
            <a:extLst>
              <a:ext uri="{FF2B5EF4-FFF2-40B4-BE49-F238E27FC236}">
                <a16:creationId xmlns:a16="http://schemas.microsoft.com/office/drawing/2014/main" id="{69A55D80-B6E8-5ED4-1C74-45C3BB643193}"/>
              </a:ext>
            </a:extLst>
          </p:cNvPr>
          <p:cNvGrpSpPr/>
          <p:nvPr/>
        </p:nvGrpSpPr>
        <p:grpSpPr>
          <a:xfrm>
            <a:off x="7027500" y="4873593"/>
            <a:ext cx="2224635" cy="734968"/>
            <a:chOff x="7027500" y="4873593"/>
            <a:chExt cx="2224635" cy="734968"/>
          </a:xfrm>
        </p:grpSpPr>
        <p:sp>
          <p:nvSpPr>
            <p:cNvPr id="14" name="Rectangle 13">
              <a:extLst>
                <a:ext uri="{FF2B5EF4-FFF2-40B4-BE49-F238E27FC236}">
                  <a16:creationId xmlns:a16="http://schemas.microsoft.com/office/drawing/2014/main" id="{2832C518-218B-B484-975E-6A9C13773C76}"/>
                </a:ext>
              </a:extLst>
            </p:cNvPr>
            <p:cNvSpPr/>
            <p:nvPr/>
          </p:nvSpPr>
          <p:spPr>
            <a:xfrm flipH="1">
              <a:off x="7027500" y="4873593"/>
              <a:ext cx="2224635" cy="734968"/>
            </a:xfrm>
            <a:prstGeom prst="rect">
              <a:avLst/>
            </a:prstGeom>
            <a:solidFill>
              <a:srgbClr val="78E35E">
                <a:alpha val="2508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59" name="TextBox 58">
              <a:extLst>
                <a:ext uri="{FF2B5EF4-FFF2-40B4-BE49-F238E27FC236}">
                  <a16:creationId xmlns:a16="http://schemas.microsoft.com/office/drawing/2014/main" id="{08C89FD5-E7D6-3A46-C8B0-C89AAB3AE3BB}"/>
                </a:ext>
              </a:extLst>
            </p:cNvPr>
            <p:cNvSpPr txBox="1"/>
            <p:nvPr/>
          </p:nvSpPr>
          <p:spPr>
            <a:xfrm>
              <a:off x="7069971" y="5029992"/>
              <a:ext cx="2139697" cy="400110"/>
            </a:xfrm>
            <a:prstGeom prst="rect">
              <a:avLst/>
            </a:prstGeom>
            <a:noFill/>
          </p:spPr>
          <p:txBody>
            <a:bodyPr wrap="square" rtlCol="0">
              <a:spAutoFit/>
            </a:bodyPr>
            <a:lstStyle/>
            <a:p>
              <a:pPr algn="ctr" rtl="1"/>
              <a:r>
                <a:rPr lang="he-IL" sz="2000" b="1" dirty="0">
                  <a:solidFill>
                    <a:schemeClr val="tx2"/>
                  </a:solidFill>
                  <a:latin typeface="Calibri" panose="020F0502020204030204" pitchFamily="34" charset="0"/>
                  <a:cs typeface="Calibri" panose="020F0502020204030204" pitchFamily="34" charset="0"/>
                </a:rPr>
                <a:t>83% </a:t>
              </a:r>
              <a:r>
                <a:rPr lang="he-IL" sz="2000" b="0" i="0" dirty="0">
                  <a:solidFill>
                    <a:srgbClr val="000000"/>
                  </a:solidFill>
                  <a:effectLst/>
                  <a:latin typeface="Calibri" panose="020F0502020204030204" pitchFamily="34" charset="0"/>
                  <a:cs typeface="Calibri" panose="020F0502020204030204" pitchFamily="34" charset="0"/>
                </a:rPr>
                <a:t>מזון מהצומח</a:t>
              </a:r>
              <a:endParaRPr lang="he-IL" sz="2000" dirty="0">
                <a:solidFill>
                  <a:schemeClr val="tx2"/>
                </a:solidFill>
                <a:latin typeface="Calibri" panose="020F0502020204030204" pitchFamily="34" charset="0"/>
                <a:cs typeface="Calibri" panose="020F0502020204030204" pitchFamily="34" charset="0"/>
              </a:endParaRPr>
            </a:p>
          </p:txBody>
        </p:sp>
      </p:grpSp>
      <p:grpSp>
        <p:nvGrpSpPr>
          <p:cNvPr id="167" name="Group 166">
            <a:extLst>
              <a:ext uri="{FF2B5EF4-FFF2-40B4-BE49-F238E27FC236}">
                <a16:creationId xmlns:a16="http://schemas.microsoft.com/office/drawing/2014/main" id="{ACA4BD6D-5686-DF88-813C-483AB6EB1415}"/>
              </a:ext>
            </a:extLst>
          </p:cNvPr>
          <p:cNvGrpSpPr/>
          <p:nvPr/>
        </p:nvGrpSpPr>
        <p:grpSpPr>
          <a:xfrm>
            <a:off x="6846702" y="5765690"/>
            <a:ext cx="2139697" cy="734968"/>
            <a:chOff x="6846702" y="5765690"/>
            <a:chExt cx="2139697" cy="734968"/>
          </a:xfrm>
        </p:grpSpPr>
        <p:sp>
          <p:nvSpPr>
            <p:cNvPr id="16" name="Rectangle 15">
              <a:extLst>
                <a:ext uri="{FF2B5EF4-FFF2-40B4-BE49-F238E27FC236}">
                  <a16:creationId xmlns:a16="http://schemas.microsoft.com/office/drawing/2014/main" id="{FBD81854-D3BB-D71A-5832-09C55E471D25}"/>
                </a:ext>
              </a:extLst>
            </p:cNvPr>
            <p:cNvSpPr/>
            <p:nvPr/>
          </p:nvSpPr>
          <p:spPr>
            <a:xfrm flipH="1">
              <a:off x="7027500" y="5765690"/>
              <a:ext cx="1771163" cy="734968"/>
            </a:xfrm>
            <a:prstGeom prst="rect">
              <a:avLst/>
            </a:prstGeom>
            <a:solidFill>
              <a:srgbClr val="78E35E">
                <a:alpha val="2508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62" name="TextBox 61">
              <a:extLst>
                <a:ext uri="{FF2B5EF4-FFF2-40B4-BE49-F238E27FC236}">
                  <a16:creationId xmlns:a16="http://schemas.microsoft.com/office/drawing/2014/main" id="{9B3DE4D2-BA6E-A768-9EEF-2D46C0BB0551}"/>
                </a:ext>
              </a:extLst>
            </p:cNvPr>
            <p:cNvSpPr txBox="1"/>
            <p:nvPr/>
          </p:nvSpPr>
          <p:spPr>
            <a:xfrm>
              <a:off x="6846702" y="5924249"/>
              <a:ext cx="2139697" cy="369332"/>
            </a:xfrm>
            <a:prstGeom prst="rect">
              <a:avLst/>
            </a:prstGeom>
            <a:noFill/>
          </p:spPr>
          <p:txBody>
            <a:bodyPr wrap="square" rtlCol="0">
              <a:spAutoFit/>
            </a:bodyPr>
            <a:lstStyle/>
            <a:p>
              <a:pPr algn="ctr" rtl="1"/>
              <a:r>
                <a:rPr lang="he-IL" b="1" dirty="0">
                  <a:solidFill>
                    <a:schemeClr val="tx2"/>
                  </a:solidFill>
                  <a:latin typeface="Calibri" panose="020F0502020204030204" pitchFamily="34" charset="0"/>
                  <a:cs typeface="Calibri" panose="020F0502020204030204" pitchFamily="34" charset="0"/>
                </a:rPr>
                <a:t>62% </a:t>
              </a:r>
              <a:r>
                <a:rPr lang="he-IL" b="0" i="0" dirty="0">
                  <a:solidFill>
                    <a:srgbClr val="000000"/>
                  </a:solidFill>
                  <a:effectLst/>
                  <a:latin typeface="Calibri" panose="020F0502020204030204" pitchFamily="34" charset="0"/>
                  <a:cs typeface="Calibri" panose="020F0502020204030204" pitchFamily="34" charset="0"/>
                </a:rPr>
                <a:t>מזון מהצומח</a:t>
              </a:r>
              <a:endParaRPr lang="he-IL" dirty="0">
                <a:solidFill>
                  <a:schemeClr val="tx2"/>
                </a:solidFill>
                <a:latin typeface="Calibri" panose="020F0502020204030204" pitchFamily="34" charset="0"/>
                <a:cs typeface="Calibri" panose="020F0502020204030204" pitchFamily="34" charset="0"/>
              </a:endParaRPr>
            </a:p>
          </p:txBody>
        </p:sp>
      </p:grpSp>
      <p:grpSp>
        <p:nvGrpSpPr>
          <p:cNvPr id="164" name="Group 163">
            <a:extLst>
              <a:ext uri="{FF2B5EF4-FFF2-40B4-BE49-F238E27FC236}">
                <a16:creationId xmlns:a16="http://schemas.microsoft.com/office/drawing/2014/main" id="{381B262B-C812-3428-754B-E70F0E4800BA}"/>
              </a:ext>
            </a:extLst>
          </p:cNvPr>
          <p:cNvGrpSpPr/>
          <p:nvPr/>
        </p:nvGrpSpPr>
        <p:grpSpPr>
          <a:xfrm>
            <a:off x="9192418" y="4873593"/>
            <a:ext cx="714696" cy="734968"/>
            <a:chOff x="9192418" y="4873593"/>
            <a:chExt cx="714696" cy="734968"/>
          </a:xfrm>
        </p:grpSpPr>
        <p:sp>
          <p:nvSpPr>
            <p:cNvPr id="13" name="Rectangle 12">
              <a:extLst>
                <a:ext uri="{FF2B5EF4-FFF2-40B4-BE49-F238E27FC236}">
                  <a16:creationId xmlns:a16="http://schemas.microsoft.com/office/drawing/2014/main" id="{A21761B5-3682-3F58-61CC-59CC9DB56D74}"/>
                </a:ext>
              </a:extLst>
            </p:cNvPr>
            <p:cNvSpPr/>
            <p:nvPr/>
          </p:nvSpPr>
          <p:spPr>
            <a:xfrm flipH="1">
              <a:off x="9252136" y="4873593"/>
              <a:ext cx="558988" cy="734968"/>
            </a:xfrm>
            <a:prstGeom prst="rect">
              <a:avLst/>
            </a:prstGeom>
            <a:solidFill>
              <a:srgbClr val="FF5A42">
                <a:alpha val="8062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58" name="TextBox 57">
              <a:extLst>
                <a:ext uri="{FF2B5EF4-FFF2-40B4-BE49-F238E27FC236}">
                  <a16:creationId xmlns:a16="http://schemas.microsoft.com/office/drawing/2014/main" id="{9D064534-4CA5-C564-E45B-BAA2D7A54478}"/>
                </a:ext>
              </a:extLst>
            </p:cNvPr>
            <p:cNvSpPr txBox="1"/>
            <p:nvPr/>
          </p:nvSpPr>
          <p:spPr>
            <a:xfrm>
              <a:off x="9192418" y="4974394"/>
              <a:ext cx="714696" cy="400110"/>
            </a:xfrm>
            <a:prstGeom prst="rect">
              <a:avLst/>
            </a:prstGeom>
            <a:noFill/>
          </p:spPr>
          <p:txBody>
            <a:bodyPr wrap="square" rtlCol="0">
              <a:spAutoFit/>
            </a:bodyPr>
            <a:lstStyle/>
            <a:p>
              <a:pPr algn="ctr" rtl="1"/>
              <a:r>
                <a:rPr lang="he-IL" sz="2000" b="1" dirty="0">
                  <a:solidFill>
                    <a:schemeClr val="tx2"/>
                  </a:solidFill>
                  <a:latin typeface="Calibri" panose="020F0502020204030204" pitchFamily="34" charset="0"/>
                  <a:cs typeface="Calibri" panose="020F0502020204030204" pitchFamily="34" charset="0"/>
                </a:rPr>
                <a:t>17%</a:t>
              </a:r>
              <a:endParaRPr lang="he-IL" sz="2000" dirty="0">
                <a:solidFill>
                  <a:schemeClr val="tx2"/>
                </a:solidFill>
                <a:latin typeface="Calibri" panose="020F0502020204030204" pitchFamily="34" charset="0"/>
                <a:cs typeface="Calibri" panose="020F0502020204030204" pitchFamily="34" charset="0"/>
              </a:endParaRPr>
            </a:p>
          </p:txBody>
        </p:sp>
        <p:sp>
          <p:nvSpPr>
            <p:cNvPr id="64" name="TextBox 63">
              <a:extLst>
                <a:ext uri="{FF2B5EF4-FFF2-40B4-BE49-F238E27FC236}">
                  <a16:creationId xmlns:a16="http://schemas.microsoft.com/office/drawing/2014/main" id="{275A1511-F767-C3D7-5190-79AF31060DA8}"/>
                </a:ext>
              </a:extLst>
            </p:cNvPr>
            <p:cNvSpPr txBox="1"/>
            <p:nvPr/>
          </p:nvSpPr>
          <p:spPr>
            <a:xfrm>
              <a:off x="9210570" y="5251107"/>
              <a:ext cx="654979" cy="253916"/>
            </a:xfrm>
            <a:prstGeom prst="rect">
              <a:avLst/>
            </a:prstGeom>
            <a:noFill/>
          </p:spPr>
          <p:txBody>
            <a:bodyPr wrap="square" rtlCol="0">
              <a:spAutoFit/>
            </a:bodyPr>
            <a:lstStyle/>
            <a:p>
              <a:pPr algn="ctr" rtl="1"/>
              <a:r>
                <a:rPr lang="he-IL" sz="1050" b="0" i="0" dirty="0">
                  <a:solidFill>
                    <a:srgbClr val="000000"/>
                  </a:solidFill>
                  <a:effectLst/>
                  <a:latin typeface="Calibri" panose="020F0502020204030204" pitchFamily="34" charset="0"/>
                  <a:cs typeface="Calibri" panose="020F0502020204030204" pitchFamily="34" charset="0"/>
                </a:rPr>
                <a:t>מזון מהחי</a:t>
              </a:r>
              <a:endParaRPr lang="he-IL" sz="1050" dirty="0">
                <a:solidFill>
                  <a:schemeClr val="tx2"/>
                </a:solidFill>
                <a:latin typeface="Calibri" panose="020F0502020204030204" pitchFamily="34" charset="0"/>
                <a:cs typeface="Calibri" panose="020F0502020204030204" pitchFamily="34" charset="0"/>
              </a:endParaRPr>
            </a:p>
          </p:txBody>
        </p:sp>
      </p:grpSp>
      <p:grpSp>
        <p:nvGrpSpPr>
          <p:cNvPr id="166" name="Group 165">
            <a:extLst>
              <a:ext uri="{FF2B5EF4-FFF2-40B4-BE49-F238E27FC236}">
                <a16:creationId xmlns:a16="http://schemas.microsoft.com/office/drawing/2014/main" id="{7DD089BF-06E6-4C47-92D8-F9E4F2D2BD6B}"/>
              </a:ext>
            </a:extLst>
          </p:cNvPr>
          <p:cNvGrpSpPr/>
          <p:nvPr/>
        </p:nvGrpSpPr>
        <p:grpSpPr>
          <a:xfrm>
            <a:off x="8798663" y="5765690"/>
            <a:ext cx="1012461" cy="734968"/>
            <a:chOff x="8798663" y="5765690"/>
            <a:chExt cx="1012461" cy="734968"/>
          </a:xfrm>
        </p:grpSpPr>
        <p:sp>
          <p:nvSpPr>
            <p:cNvPr id="15" name="Rectangle 14">
              <a:extLst>
                <a:ext uri="{FF2B5EF4-FFF2-40B4-BE49-F238E27FC236}">
                  <a16:creationId xmlns:a16="http://schemas.microsoft.com/office/drawing/2014/main" id="{24A7CB23-8411-FE55-E99F-552A917E9EBD}"/>
                </a:ext>
              </a:extLst>
            </p:cNvPr>
            <p:cNvSpPr/>
            <p:nvPr/>
          </p:nvSpPr>
          <p:spPr>
            <a:xfrm flipH="1">
              <a:off x="8798665" y="5765690"/>
              <a:ext cx="1012459" cy="734968"/>
            </a:xfrm>
            <a:prstGeom prst="rect">
              <a:avLst/>
            </a:prstGeom>
            <a:solidFill>
              <a:srgbClr val="FF5A42">
                <a:alpha val="8062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61" name="TextBox 60">
              <a:extLst>
                <a:ext uri="{FF2B5EF4-FFF2-40B4-BE49-F238E27FC236}">
                  <a16:creationId xmlns:a16="http://schemas.microsoft.com/office/drawing/2014/main" id="{E245121A-08E3-6AAF-F8C2-09B5051D7FBA}"/>
                </a:ext>
              </a:extLst>
            </p:cNvPr>
            <p:cNvSpPr txBox="1"/>
            <p:nvPr/>
          </p:nvSpPr>
          <p:spPr>
            <a:xfrm>
              <a:off x="8798663" y="5850458"/>
              <a:ext cx="1012458" cy="400110"/>
            </a:xfrm>
            <a:prstGeom prst="rect">
              <a:avLst/>
            </a:prstGeom>
            <a:noFill/>
          </p:spPr>
          <p:txBody>
            <a:bodyPr wrap="square" rtlCol="0">
              <a:spAutoFit/>
            </a:bodyPr>
            <a:lstStyle/>
            <a:p>
              <a:pPr algn="ctr" rtl="1"/>
              <a:r>
                <a:rPr lang="en-US" sz="2000" b="1" dirty="0">
                  <a:solidFill>
                    <a:schemeClr val="tx2"/>
                  </a:solidFill>
                  <a:latin typeface="Calibri" panose="020F0502020204030204" pitchFamily="34" charset="0"/>
                  <a:cs typeface="Calibri" panose="020F0502020204030204" pitchFamily="34" charset="0"/>
                </a:rPr>
                <a:t>38%</a:t>
              </a:r>
              <a:endParaRPr lang="he-IL" sz="2000" dirty="0">
                <a:solidFill>
                  <a:schemeClr val="tx2"/>
                </a:solidFill>
                <a:latin typeface="Calibri" panose="020F0502020204030204" pitchFamily="34" charset="0"/>
                <a:cs typeface="Calibri" panose="020F0502020204030204" pitchFamily="34" charset="0"/>
              </a:endParaRPr>
            </a:p>
          </p:txBody>
        </p:sp>
        <p:sp>
          <p:nvSpPr>
            <p:cNvPr id="65" name="TextBox 64">
              <a:extLst>
                <a:ext uri="{FF2B5EF4-FFF2-40B4-BE49-F238E27FC236}">
                  <a16:creationId xmlns:a16="http://schemas.microsoft.com/office/drawing/2014/main" id="{436E8126-C6FF-8CB9-C137-D50A717A2C48}"/>
                </a:ext>
              </a:extLst>
            </p:cNvPr>
            <p:cNvSpPr txBox="1"/>
            <p:nvPr/>
          </p:nvSpPr>
          <p:spPr>
            <a:xfrm>
              <a:off x="8798663" y="6122224"/>
              <a:ext cx="1012458" cy="276999"/>
            </a:xfrm>
            <a:prstGeom prst="rect">
              <a:avLst/>
            </a:prstGeom>
            <a:noFill/>
          </p:spPr>
          <p:txBody>
            <a:bodyPr wrap="square" rtlCol="0">
              <a:spAutoFit/>
            </a:bodyPr>
            <a:lstStyle/>
            <a:p>
              <a:pPr algn="ctr" rtl="1"/>
              <a:r>
                <a:rPr lang="he-IL" sz="1200" b="0" i="0" dirty="0">
                  <a:solidFill>
                    <a:srgbClr val="000000"/>
                  </a:solidFill>
                  <a:effectLst/>
                  <a:latin typeface="Calibri" panose="020F0502020204030204" pitchFamily="34" charset="0"/>
                  <a:cs typeface="Calibri" panose="020F0502020204030204" pitchFamily="34" charset="0"/>
                </a:rPr>
                <a:t>מזון מהחי</a:t>
              </a:r>
              <a:endParaRPr lang="he-IL" sz="1200" dirty="0">
                <a:solidFill>
                  <a:schemeClr val="tx2"/>
                </a:solidFill>
                <a:latin typeface="Calibri" panose="020F0502020204030204" pitchFamily="34" charset="0"/>
                <a:cs typeface="Calibri" panose="020F0502020204030204" pitchFamily="34" charset="0"/>
              </a:endParaRPr>
            </a:p>
          </p:txBody>
        </p:sp>
      </p:grpSp>
      <p:pic>
        <p:nvPicPr>
          <p:cNvPr id="68" name="Picture 67" descr="A pink flower with a black background&#10;&#10;Description automatically generated">
            <a:extLst>
              <a:ext uri="{FF2B5EF4-FFF2-40B4-BE49-F238E27FC236}">
                <a16:creationId xmlns:a16="http://schemas.microsoft.com/office/drawing/2014/main" id="{C7CEEB42-77FA-9FA6-407B-77C1D5FBD7AF}"/>
              </a:ext>
            </a:extLst>
          </p:cNvPr>
          <p:cNvPicPr>
            <a:picLocks noChangeAspect="1"/>
          </p:cNvPicPr>
          <p:nvPr/>
        </p:nvPicPr>
        <p:blipFill>
          <a:blip r:embed="rId3"/>
          <a:stretch>
            <a:fillRect/>
          </a:stretch>
        </p:blipFill>
        <p:spPr>
          <a:xfrm>
            <a:off x="11648319" y="92259"/>
            <a:ext cx="843522" cy="851957"/>
          </a:xfrm>
          <a:prstGeom prst="rect">
            <a:avLst/>
          </a:prstGeom>
        </p:spPr>
      </p:pic>
      <p:sp>
        <p:nvSpPr>
          <p:cNvPr id="69" name="TextBox 68">
            <a:extLst>
              <a:ext uri="{FF2B5EF4-FFF2-40B4-BE49-F238E27FC236}">
                <a16:creationId xmlns:a16="http://schemas.microsoft.com/office/drawing/2014/main" id="{D4D1BAA9-418E-C4F8-3F80-A433580854AF}"/>
              </a:ext>
            </a:extLst>
          </p:cNvPr>
          <p:cNvSpPr txBox="1"/>
          <p:nvPr/>
        </p:nvSpPr>
        <p:spPr>
          <a:xfrm>
            <a:off x="6230439" y="-128560"/>
            <a:ext cx="5417880" cy="1072345"/>
          </a:xfrm>
          <a:prstGeom prst="rect">
            <a:avLst/>
          </a:prstGeom>
          <a:noFill/>
        </p:spPr>
        <p:txBody>
          <a:bodyPr wrap="square" rtlCol="0">
            <a:spAutoFit/>
          </a:bodyPr>
          <a:lstStyle/>
          <a:p>
            <a:pPr marL="0" algn="r" defTabSz="914400" rtl="1" eaLnBrk="1" latinLnBrk="0" hangingPunct="1">
              <a:lnSpc>
                <a:spcPts val="8500"/>
              </a:lnSpc>
            </a:pPr>
            <a:r>
              <a:rPr lang="he-IL" sz="4600" b="1" dirty="0">
                <a:solidFill>
                  <a:srgbClr val="3B70E9"/>
                </a:solidFill>
                <a:latin typeface="Calibri" panose="020F0502020204030204" pitchFamily="34" charset="0"/>
                <a:cs typeface="Calibri" panose="020F0502020204030204" pitchFamily="34" charset="0"/>
              </a:rPr>
              <a:t>מה אומרים הנתונים?</a:t>
            </a:r>
            <a:endParaRPr lang="en-IL" sz="4600" b="1" dirty="0">
              <a:solidFill>
                <a:srgbClr val="3B70E9"/>
              </a:solidFill>
              <a:latin typeface="Calibri" panose="020F0502020204030204" pitchFamily="34" charset="0"/>
              <a:cs typeface="Calibri" panose="020F0502020204030204" pitchFamily="34" charset="0"/>
            </a:endParaRPr>
          </a:p>
        </p:txBody>
      </p:sp>
      <p:sp>
        <p:nvSpPr>
          <p:cNvPr id="104" name="TextBox 103">
            <a:extLst>
              <a:ext uri="{FF2B5EF4-FFF2-40B4-BE49-F238E27FC236}">
                <a16:creationId xmlns:a16="http://schemas.microsoft.com/office/drawing/2014/main" id="{F80B588F-AD1D-2729-3899-5D095AA24A3F}"/>
              </a:ext>
            </a:extLst>
          </p:cNvPr>
          <p:cNvSpPr txBox="1"/>
          <p:nvPr/>
        </p:nvSpPr>
        <p:spPr>
          <a:xfrm>
            <a:off x="8932452" y="2242082"/>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הקרקע</a:t>
            </a:r>
            <a:endParaRPr lang="en-US" sz="1600" dirty="0">
              <a:solidFill>
                <a:srgbClr val="3B70E9"/>
              </a:solidFill>
              <a:latin typeface="Calibri" panose="020F0502020204030204" pitchFamily="34" charset="0"/>
              <a:cs typeface="Calibri" panose="020F0502020204030204" pitchFamily="34" charset="0"/>
            </a:endParaRPr>
          </a:p>
          <a:p>
            <a:pPr algn="r" rtl="1"/>
            <a:r>
              <a:rPr lang="he-IL" sz="1600" dirty="0">
                <a:solidFill>
                  <a:srgbClr val="3B70E9"/>
                </a:solidFill>
                <a:latin typeface="Calibri" panose="020F0502020204030204" pitchFamily="34" charset="0"/>
                <a:cs typeface="Calibri" panose="020F0502020204030204" pitchFamily="34" charset="0"/>
              </a:rPr>
              <a:t>של כדור הארץ</a:t>
            </a:r>
          </a:p>
        </p:txBody>
      </p:sp>
      <p:grpSp>
        <p:nvGrpSpPr>
          <p:cNvPr id="105" name="Group 104">
            <a:extLst>
              <a:ext uri="{FF2B5EF4-FFF2-40B4-BE49-F238E27FC236}">
                <a16:creationId xmlns:a16="http://schemas.microsoft.com/office/drawing/2014/main" id="{AB4A5CF7-9AB5-55E6-81E4-31A8624DE3C9}"/>
              </a:ext>
            </a:extLst>
          </p:cNvPr>
          <p:cNvGrpSpPr/>
          <p:nvPr/>
        </p:nvGrpSpPr>
        <p:grpSpPr>
          <a:xfrm>
            <a:off x="983907" y="2158079"/>
            <a:ext cx="8827216" cy="743874"/>
            <a:chOff x="983907" y="2993224"/>
            <a:chExt cx="8827216" cy="743874"/>
          </a:xfrm>
        </p:grpSpPr>
        <p:sp>
          <p:nvSpPr>
            <p:cNvPr id="106" name="Rectangle 105">
              <a:extLst>
                <a:ext uri="{FF2B5EF4-FFF2-40B4-BE49-F238E27FC236}">
                  <a16:creationId xmlns:a16="http://schemas.microsoft.com/office/drawing/2014/main" id="{27352663-AB49-DD29-5E38-0F9FF67B8B99}"/>
                </a:ext>
              </a:extLst>
            </p:cNvPr>
            <p:cNvSpPr/>
            <p:nvPr/>
          </p:nvSpPr>
          <p:spPr>
            <a:xfrm flipH="1">
              <a:off x="3230890" y="3002130"/>
              <a:ext cx="6580233" cy="734968"/>
            </a:xfrm>
            <a:prstGeom prst="rect">
              <a:avLst/>
            </a:prstGeom>
            <a:solidFill>
              <a:srgbClr val="78E35E">
                <a:alpha val="80449"/>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07" name="Rectangle 106">
              <a:extLst>
                <a:ext uri="{FF2B5EF4-FFF2-40B4-BE49-F238E27FC236}">
                  <a16:creationId xmlns:a16="http://schemas.microsoft.com/office/drawing/2014/main" id="{2DEB82FF-DFE0-1EB5-ABF2-3BA94A62D3B0}"/>
                </a:ext>
              </a:extLst>
            </p:cNvPr>
            <p:cNvSpPr/>
            <p:nvPr/>
          </p:nvSpPr>
          <p:spPr>
            <a:xfrm flipH="1">
              <a:off x="2408348" y="3002130"/>
              <a:ext cx="818933"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08" name="Rectangle 107">
              <a:extLst>
                <a:ext uri="{FF2B5EF4-FFF2-40B4-BE49-F238E27FC236}">
                  <a16:creationId xmlns:a16="http://schemas.microsoft.com/office/drawing/2014/main" id="{2CBAA635-C117-2FB6-18CF-23C38F348ABB}"/>
                </a:ext>
              </a:extLst>
            </p:cNvPr>
            <p:cNvSpPr/>
            <p:nvPr/>
          </p:nvSpPr>
          <p:spPr>
            <a:xfrm flipH="1">
              <a:off x="983907" y="3002130"/>
              <a:ext cx="1420831"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109" name="TextBox 108">
              <a:extLst>
                <a:ext uri="{FF2B5EF4-FFF2-40B4-BE49-F238E27FC236}">
                  <a16:creationId xmlns:a16="http://schemas.microsoft.com/office/drawing/2014/main" id="{FE8DC38F-B7EE-0D47-F063-036A244A6486}"/>
                </a:ext>
              </a:extLst>
            </p:cNvPr>
            <p:cNvSpPr txBox="1"/>
            <p:nvPr/>
          </p:nvSpPr>
          <p:spPr>
            <a:xfrm>
              <a:off x="5329737" y="3015900"/>
              <a:ext cx="3043133"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76%</a:t>
              </a:r>
              <a:r>
                <a:rPr lang="he-IL" sz="2400" b="0" i="0" dirty="0">
                  <a:solidFill>
                    <a:srgbClr val="000000"/>
                  </a:solidFill>
                  <a:effectLst/>
                  <a:latin typeface="Calibri" panose="020F0502020204030204" pitchFamily="34" charset="0"/>
                  <a:cs typeface="Calibri" panose="020F0502020204030204" pitchFamily="34" charset="0"/>
                </a:rPr>
                <a:t>קרקע ניתנת ליישוב</a:t>
              </a:r>
              <a:endParaRPr lang="he-IL" sz="2400" dirty="0">
                <a:solidFill>
                  <a:schemeClr val="tx2"/>
                </a:solidFill>
                <a:latin typeface="Calibri" panose="020F0502020204030204" pitchFamily="34" charset="0"/>
                <a:cs typeface="Calibri" panose="020F0502020204030204" pitchFamily="34" charset="0"/>
              </a:endParaRPr>
            </a:p>
          </p:txBody>
        </p:sp>
        <p:sp>
          <p:nvSpPr>
            <p:cNvPr id="110" name="TextBox 109">
              <a:extLst>
                <a:ext uri="{FF2B5EF4-FFF2-40B4-BE49-F238E27FC236}">
                  <a16:creationId xmlns:a16="http://schemas.microsoft.com/office/drawing/2014/main" id="{99F3C582-2ED1-CBF2-0443-3E1437307701}"/>
                </a:ext>
              </a:extLst>
            </p:cNvPr>
            <p:cNvSpPr txBox="1"/>
            <p:nvPr/>
          </p:nvSpPr>
          <p:spPr>
            <a:xfrm>
              <a:off x="5363310" y="3378991"/>
              <a:ext cx="2975989" cy="307777"/>
            </a:xfrm>
            <a:prstGeom prst="rect">
              <a:avLst/>
            </a:prstGeom>
            <a:noFill/>
          </p:spPr>
          <p:txBody>
            <a:bodyPr wrap="square" rtlCol="0">
              <a:spAutoFit/>
            </a:bodyPr>
            <a:lstStyle/>
            <a:p>
              <a:pPr algn="ctr" rtl="1"/>
              <a:r>
                <a:rPr lang="en-IL" sz="1400" b="0" i="0" dirty="0">
                  <a:solidFill>
                    <a:srgbClr val="000000"/>
                  </a:solidFill>
                  <a:effectLst/>
                  <a:latin typeface="Calibri" panose="020F0502020204030204" pitchFamily="34" charset="0"/>
                  <a:cs typeface="Calibri" panose="020F0502020204030204" pitchFamily="34" charset="0"/>
                </a:rPr>
                <a:t>104</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111" name="TextBox 110">
              <a:extLst>
                <a:ext uri="{FF2B5EF4-FFF2-40B4-BE49-F238E27FC236}">
                  <a16:creationId xmlns:a16="http://schemas.microsoft.com/office/drawing/2014/main" id="{0610D1F8-016E-6A37-EA12-F19621A11116}"/>
                </a:ext>
              </a:extLst>
            </p:cNvPr>
            <p:cNvSpPr txBox="1"/>
            <p:nvPr/>
          </p:nvSpPr>
          <p:spPr>
            <a:xfrm>
              <a:off x="2187044" y="2993224"/>
              <a:ext cx="1207549" cy="584775"/>
            </a:xfrm>
            <a:prstGeom prst="rect">
              <a:avLst/>
            </a:prstGeom>
            <a:noFill/>
          </p:spPr>
          <p:txBody>
            <a:bodyPr wrap="square" rtlCol="0">
              <a:spAutoFit/>
            </a:bodyPr>
            <a:lstStyle/>
            <a:p>
              <a:pPr algn="ctr" rtl="1"/>
              <a:r>
                <a:rPr lang="en-US" sz="1600" b="1" dirty="0">
                  <a:solidFill>
                    <a:schemeClr val="tx2"/>
                  </a:solidFill>
                  <a:latin typeface="Calibri" panose="020F0502020204030204" pitchFamily="34" charset="0"/>
                  <a:cs typeface="Calibri" panose="020F0502020204030204" pitchFamily="34" charset="0"/>
                </a:rPr>
                <a:t>10%</a:t>
              </a:r>
              <a:r>
                <a:rPr lang="he-IL" sz="1600" b="1" dirty="0">
                  <a:solidFill>
                    <a:schemeClr val="tx2"/>
                  </a:solidFill>
                  <a:latin typeface="Calibri" panose="020F0502020204030204" pitchFamily="34" charset="0"/>
                  <a:cs typeface="Calibri" panose="020F0502020204030204" pitchFamily="34" charset="0"/>
                </a:rPr>
                <a:t> </a:t>
              </a:r>
            </a:p>
            <a:p>
              <a:pPr algn="ctr" rtl="1"/>
              <a:r>
                <a:rPr lang="he-IL" sz="1600" dirty="0">
                  <a:solidFill>
                    <a:schemeClr val="tx2"/>
                  </a:solidFill>
                  <a:latin typeface="Calibri" panose="020F0502020204030204" pitchFamily="34" charset="0"/>
                  <a:cs typeface="Calibri" panose="020F0502020204030204" pitchFamily="34" charset="0"/>
                </a:rPr>
                <a:t>קרחונים</a:t>
              </a:r>
            </a:p>
          </p:txBody>
        </p:sp>
        <p:sp>
          <p:nvSpPr>
            <p:cNvPr id="112" name="TextBox 111">
              <a:extLst>
                <a:ext uri="{FF2B5EF4-FFF2-40B4-BE49-F238E27FC236}">
                  <a16:creationId xmlns:a16="http://schemas.microsoft.com/office/drawing/2014/main" id="{55438CEC-FA19-B2F9-1C69-D5B95C36D028}"/>
                </a:ext>
              </a:extLst>
            </p:cNvPr>
            <p:cNvSpPr txBox="1"/>
            <p:nvPr/>
          </p:nvSpPr>
          <p:spPr>
            <a:xfrm>
              <a:off x="2203345" y="3475488"/>
              <a:ext cx="1227944" cy="261610"/>
            </a:xfrm>
            <a:prstGeom prst="rect">
              <a:avLst/>
            </a:prstGeom>
            <a:noFill/>
          </p:spPr>
          <p:txBody>
            <a:bodyPr wrap="square" rtlCol="0">
              <a:spAutoFit/>
            </a:bodyPr>
            <a:lstStyle/>
            <a:p>
              <a:pPr algn="ctr" rtl="1"/>
              <a:r>
                <a:rPr lang="en-IL" sz="1050" b="0" i="0" dirty="0">
                  <a:solidFill>
                    <a:srgbClr val="000000"/>
                  </a:solidFill>
                  <a:effectLst/>
                  <a:latin typeface="Arial" panose="020B0604020202020204" pitchFamily="34" charset="0"/>
                </a:rPr>
                <a:t>14</a:t>
              </a:r>
              <a:r>
                <a:rPr lang="he-IL" sz="1050" dirty="0">
                  <a:solidFill>
                    <a:schemeClr val="tx2"/>
                  </a:solidFill>
                  <a:latin typeface="Calibri" panose="020F0502020204030204" pitchFamily="34" charset="0"/>
                  <a:cs typeface="Calibri" panose="020F0502020204030204" pitchFamily="34" charset="0"/>
                </a:rPr>
                <a:t> מיליון קמ״ר</a:t>
              </a:r>
            </a:p>
          </p:txBody>
        </p:sp>
        <p:sp>
          <p:nvSpPr>
            <p:cNvPr id="113" name="TextBox 112">
              <a:extLst>
                <a:ext uri="{FF2B5EF4-FFF2-40B4-BE49-F238E27FC236}">
                  <a16:creationId xmlns:a16="http://schemas.microsoft.com/office/drawing/2014/main" id="{625A4D91-4850-B4B4-412E-FC1F0C43D014}"/>
                </a:ext>
              </a:extLst>
            </p:cNvPr>
            <p:cNvSpPr txBox="1"/>
            <p:nvPr/>
          </p:nvSpPr>
          <p:spPr>
            <a:xfrm>
              <a:off x="983907" y="2995937"/>
              <a:ext cx="1420831" cy="584775"/>
            </a:xfrm>
            <a:prstGeom prst="rect">
              <a:avLst/>
            </a:prstGeom>
            <a:noFill/>
          </p:spPr>
          <p:txBody>
            <a:bodyPr wrap="square" rtlCol="0">
              <a:spAutoFit/>
            </a:bodyPr>
            <a:lstStyle/>
            <a:p>
              <a:pPr algn="ctr" rtl="1"/>
              <a:r>
                <a:rPr lang="en-US" sz="1600" b="1" dirty="0">
                  <a:solidFill>
                    <a:schemeClr val="tx2"/>
                  </a:solidFill>
                  <a:latin typeface="Calibri" panose="020F0502020204030204" pitchFamily="34" charset="0"/>
                  <a:cs typeface="Calibri" panose="020F0502020204030204" pitchFamily="34" charset="0"/>
                </a:rPr>
                <a:t>10%</a:t>
              </a:r>
              <a:r>
                <a:rPr lang="he-IL" sz="1600" b="1" dirty="0">
                  <a:solidFill>
                    <a:schemeClr val="tx2"/>
                  </a:solidFill>
                  <a:latin typeface="Calibri" panose="020F0502020204030204" pitchFamily="34" charset="0"/>
                  <a:cs typeface="Calibri" panose="020F0502020204030204" pitchFamily="34" charset="0"/>
                </a:rPr>
                <a:t> </a:t>
              </a:r>
              <a:r>
                <a:rPr lang="he-IL" sz="1600" b="0" i="0" dirty="0">
                  <a:solidFill>
                    <a:srgbClr val="000000"/>
                  </a:solidFill>
                  <a:effectLst/>
                  <a:latin typeface="Calibri" panose="020F0502020204030204" pitchFamily="34" charset="0"/>
                  <a:cs typeface="Calibri" panose="020F0502020204030204" pitchFamily="34" charset="0"/>
                </a:rPr>
                <a:t>אדמה שוממה</a:t>
              </a:r>
              <a:endParaRPr lang="he-IL" sz="1600" dirty="0">
                <a:solidFill>
                  <a:schemeClr val="tx2"/>
                </a:solidFill>
                <a:latin typeface="Calibri" panose="020F0502020204030204" pitchFamily="34" charset="0"/>
                <a:cs typeface="Calibri" panose="020F0502020204030204" pitchFamily="34" charset="0"/>
              </a:endParaRPr>
            </a:p>
          </p:txBody>
        </p:sp>
        <p:sp>
          <p:nvSpPr>
            <p:cNvPr id="114" name="TextBox 113">
              <a:extLst>
                <a:ext uri="{FF2B5EF4-FFF2-40B4-BE49-F238E27FC236}">
                  <a16:creationId xmlns:a16="http://schemas.microsoft.com/office/drawing/2014/main" id="{ED4C8FAF-C109-1CF9-9A2E-B249AF44B781}"/>
                </a:ext>
              </a:extLst>
            </p:cNvPr>
            <p:cNvSpPr txBox="1"/>
            <p:nvPr/>
          </p:nvSpPr>
          <p:spPr>
            <a:xfrm>
              <a:off x="1080350" y="3475488"/>
              <a:ext cx="1227944" cy="261610"/>
            </a:xfrm>
            <a:prstGeom prst="rect">
              <a:avLst/>
            </a:prstGeom>
            <a:noFill/>
          </p:spPr>
          <p:txBody>
            <a:bodyPr wrap="square" rtlCol="0">
              <a:spAutoFit/>
            </a:bodyPr>
            <a:lstStyle/>
            <a:p>
              <a:pPr algn="ctr" rtl="1"/>
              <a:r>
                <a:rPr lang="he-IL" sz="1050" b="0" i="0" dirty="0">
                  <a:solidFill>
                    <a:srgbClr val="000000"/>
                  </a:solidFill>
                  <a:effectLst/>
                  <a:latin typeface="Arial" panose="020B0604020202020204" pitchFamily="34" charset="0"/>
                </a:rPr>
                <a:t>24</a:t>
              </a:r>
              <a:r>
                <a:rPr lang="he-IL" sz="1050" dirty="0">
                  <a:solidFill>
                    <a:schemeClr val="tx2"/>
                  </a:solidFill>
                  <a:latin typeface="Calibri" panose="020F0502020204030204" pitchFamily="34" charset="0"/>
                  <a:cs typeface="Calibri" panose="020F0502020204030204" pitchFamily="34" charset="0"/>
                </a:rPr>
                <a:t> מיליון קמ״ר</a:t>
              </a:r>
            </a:p>
          </p:txBody>
        </p:sp>
      </p:grpSp>
      <p:sp>
        <p:nvSpPr>
          <p:cNvPr id="115" name="TextBox 114">
            <a:extLst>
              <a:ext uri="{FF2B5EF4-FFF2-40B4-BE49-F238E27FC236}">
                <a16:creationId xmlns:a16="http://schemas.microsoft.com/office/drawing/2014/main" id="{80F0EAC4-3368-4A8E-1BD7-D0873E30FD06}"/>
              </a:ext>
            </a:extLst>
          </p:cNvPr>
          <p:cNvSpPr txBox="1"/>
          <p:nvPr/>
        </p:nvSpPr>
        <p:spPr>
          <a:xfrm>
            <a:off x="8932452" y="1335054"/>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פני השטח</a:t>
            </a:r>
            <a:endParaRPr lang="en-US" sz="1600" dirty="0">
              <a:solidFill>
                <a:srgbClr val="3B70E9"/>
              </a:solidFill>
              <a:latin typeface="Calibri" panose="020F0502020204030204" pitchFamily="34" charset="0"/>
              <a:cs typeface="Calibri" panose="020F0502020204030204" pitchFamily="34" charset="0"/>
            </a:endParaRPr>
          </a:p>
          <a:p>
            <a:pPr algn="r" rtl="1"/>
            <a:r>
              <a:rPr lang="he-IL" sz="1600" dirty="0">
                <a:solidFill>
                  <a:srgbClr val="3B70E9"/>
                </a:solidFill>
                <a:latin typeface="Calibri" panose="020F0502020204030204" pitchFamily="34" charset="0"/>
                <a:cs typeface="Calibri" panose="020F0502020204030204" pitchFamily="34" charset="0"/>
              </a:rPr>
              <a:t>של כדור הארץ</a:t>
            </a:r>
          </a:p>
        </p:txBody>
      </p:sp>
      <p:grpSp>
        <p:nvGrpSpPr>
          <p:cNvPr id="116" name="Group 115">
            <a:extLst>
              <a:ext uri="{FF2B5EF4-FFF2-40B4-BE49-F238E27FC236}">
                <a16:creationId xmlns:a16="http://schemas.microsoft.com/office/drawing/2014/main" id="{DD950D51-F6D5-D47D-38F6-2287ACF35995}"/>
              </a:ext>
            </a:extLst>
          </p:cNvPr>
          <p:cNvGrpSpPr/>
          <p:nvPr/>
        </p:nvGrpSpPr>
        <p:grpSpPr>
          <a:xfrm>
            <a:off x="-297121" y="1229199"/>
            <a:ext cx="10108244" cy="772419"/>
            <a:chOff x="-297121" y="2064344"/>
            <a:chExt cx="10108244" cy="772419"/>
          </a:xfrm>
        </p:grpSpPr>
        <p:sp>
          <p:nvSpPr>
            <p:cNvPr id="117" name="Rectangle 116">
              <a:extLst>
                <a:ext uri="{FF2B5EF4-FFF2-40B4-BE49-F238E27FC236}">
                  <a16:creationId xmlns:a16="http://schemas.microsoft.com/office/drawing/2014/main" id="{672CEDE9-97FB-3726-4127-4074A27DE498}"/>
                </a:ext>
              </a:extLst>
            </p:cNvPr>
            <p:cNvSpPr/>
            <p:nvPr/>
          </p:nvSpPr>
          <p:spPr>
            <a:xfrm flipH="1">
              <a:off x="983907" y="2095102"/>
              <a:ext cx="8827216" cy="734968"/>
            </a:xfrm>
            <a:prstGeom prst="rect">
              <a:avLst/>
            </a:prstGeom>
            <a:solidFill>
              <a:srgbClr val="78E35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nvGrpSpPr>
            <p:cNvPr id="118" name="Group 117">
              <a:extLst>
                <a:ext uri="{FF2B5EF4-FFF2-40B4-BE49-F238E27FC236}">
                  <a16:creationId xmlns:a16="http://schemas.microsoft.com/office/drawing/2014/main" id="{2543655A-0C99-5FE1-1578-12DC6E944F5B}"/>
                </a:ext>
              </a:extLst>
            </p:cNvPr>
            <p:cNvGrpSpPr/>
            <p:nvPr/>
          </p:nvGrpSpPr>
          <p:grpSpPr>
            <a:xfrm>
              <a:off x="3875949" y="2144026"/>
              <a:ext cx="3043133" cy="670868"/>
              <a:chOff x="7556030" y="5662274"/>
              <a:chExt cx="3043133" cy="670868"/>
            </a:xfrm>
          </p:grpSpPr>
          <p:sp>
            <p:nvSpPr>
              <p:cNvPr id="123" name="TextBox 122">
                <a:extLst>
                  <a:ext uri="{FF2B5EF4-FFF2-40B4-BE49-F238E27FC236}">
                    <a16:creationId xmlns:a16="http://schemas.microsoft.com/office/drawing/2014/main" id="{7FFF17F1-9F15-D8AF-A035-5EF89F3650F7}"/>
                  </a:ext>
                </a:extLst>
              </p:cNvPr>
              <p:cNvSpPr txBox="1"/>
              <p:nvPr/>
            </p:nvSpPr>
            <p:spPr>
              <a:xfrm>
                <a:off x="7556030" y="5662274"/>
                <a:ext cx="3043133"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29%</a:t>
                </a:r>
                <a:r>
                  <a:rPr lang="he-IL" sz="2400" b="0" i="0" dirty="0">
                    <a:solidFill>
                      <a:srgbClr val="000000"/>
                    </a:solidFill>
                    <a:effectLst/>
                    <a:latin typeface="Calibri" panose="020F0502020204030204" pitchFamily="34" charset="0"/>
                    <a:cs typeface="Calibri" panose="020F0502020204030204" pitchFamily="34" charset="0"/>
                  </a:rPr>
                  <a:t>קרקע</a:t>
                </a:r>
                <a:endParaRPr lang="he-IL" sz="2400" dirty="0">
                  <a:solidFill>
                    <a:schemeClr val="tx2"/>
                  </a:solidFill>
                  <a:latin typeface="Calibri" panose="020F0502020204030204" pitchFamily="34" charset="0"/>
                  <a:cs typeface="Calibri" panose="020F0502020204030204" pitchFamily="34" charset="0"/>
                </a:endParaRPr>
              </a:p>
            </p:txBody>
          </p:sp>
          <p:sp>
            <p:nvSpPr>
              <p:cNvPr id="124" name="TextBox 123">
                <a:extLst>
                  <a:ext uri="{FF2B5EF4-FFF2-40B4-BE49-F238E27FC236}">
                    <a16:creationId xmlns:a16="http://schemas.microsoft.com/office/drawing/2014/main" id="{7AC57A31-FF5C-D3C7-5F21-4DF0771AB3C2}"/>
                  </a:ext>
                </a:extLst>
              </p:cNvPr>
              <p:cNvSpPr txBox="1"/>
              <p:nvPr/>
            </p:nvSpPr>
            <p:spPr>
              <a:xfrm>
                <a:off x="7589603" y="6025365"/>
                <a:ext cx="2975989" cy="307777"/>
              </a:xfrm>
              <a:prstGeom prst="rect">
                <a:avLst/>
              </a:prstGeom>
              <a:noFill/>
            </p:spPr>
            <p:txBody>
              <a:bodyPr wrap="square" rtlCol="0">
                <a:spAutoFit/>
              </a:bodyPr>
              <a:lstStyle/>
              <a:p>
                <a:pPr algn="ctr" rtl="1"/>
                <a:r>
                  <a:rPr lang="en-IL" sz="1400" b="0" i="0" dirty="0">
                    <a:solidFill>
                      <a:srgbClr val="000000"/>
                    </a:solidFill>
                    <a:effectLst/>
                    <a:latin typeface="Calibri" panose="020F0502020204030204" pitchFamily="34" charset="0"/>
                    <a:cs typeface="Calibri" panose="020F0502020204030204" pitchFamily="34" charset="0"/>
                  </a:rPr>
                  <a:t>149</a:t>
                </a:r>
                <a:r>
                  <a:rPr lang="he-IL" sz="1400" dirty="0">
                    <a:solidFill>
                      <a:schemeClr val="tx2"/>
                    </a:solidFill>
                    <a:latin typeface="Calibri" panose="020F0502020204030204" pitchFamily="34" charset="0"/>
                    <a:cs typeface="Calibri" panose="020F0502020204030204" pitchFamily="34" charset="0"/>
                  </a:rPr>
                  <a:t> מיליון קמ״ר</a:t>
                </a:r>
              </a:p>
            </p:txBody>
          </p:sp>
        </p:grpSp>
        <p:sp>
          <p:nvSpPr>
            <p:cNvPr id="119" name="Rectangle 118">
              <a:extLst>
                <a:ext uri="{FF2B5EF4-FFF2-40B4-BE49-F238E27FC236}">
                  <a16:creationId xmlns:a16="http://schemas.microsoft.com/office/drawing/2014/main" id="{261B8DD3-8E9F-F51C-79AA-EF6294D3569D}"/>
                </a:ext>
              </a:extLst>
            </p:cNvPr>
            <p:cNvSpPr/>
            <p:nvPr/>
          </p:nvSpPr>
          <p:spPr>
            <a:xfrm flipH="1">
              <a:off x="-297121" y="2095102"/>
              <a:ext cx="1281027" cy="734968"/>
            </a:xfrm>
            <a:prstGeom prst="rect">
              <a:avLst/>
            </a:prstGeom>
            <a:solidFill>
              <a:srgbClr val="3B70E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nvGrpSpPr>
            <p:cNvPr id="120" name="Group 119">
              <a:extLst>
                <a:ext uri="{FF2B5EF4-FFF2-40B4-BE49-F238E27FC236}">
                  <a16:creationId xmlns:a16="http://schemas.microsoft.com/office/drawing/2014/main" id="{FB6CE78A-88E0-5E34-B578-5D5BC8B0D9E9}"/>
                </a:ext>
              </a:extLst>
            </p:cNvPr>
            <p:cNvGrpSpPr/>
            <p:nvPr/>
          </p:nvGrpSpPr>
          <p:grpSpPr>
            <a:xfrm>
              <a:off x="-95031" y="2064344"/>
              <a:ext cx="1078937" cy="772419"/>
              <a:chOff x="7694578" y="6369075"/>
              <a:chExt cx="1078937" cy="772419"/>
            </a:xfrm>
          </p:grpSpPr>
          <p:sp>
            <p:nvSpPr>
              <p:cNvPr id="121" name="TextBox 120">
                <a:extLst>
                  <a:ext uri="{FF2B5EF4-FFF2-40B4-BE49-F238E27FC236}">
                    <a16:creationId xmlns:a16="http://schemas.microsoft.com/office/drawing/2014/main" id="{4430BAD7-FA82-45B4-4189-0BB6AE568CC3}"/>
                  </a:ext>
                </a:extLst>
              </p:cNvPr>
              <p:cNvSpPr txBox="1"/>
              <p:nvPr/>
            </p:nvSpPr>
            <p:spPr>
              <a:xfrm>
                <a:off x="7694578" y="6369075"/>
                <a:ext cx="1078937" cy="584775"/>
              </a:xfrm>
              <a:prstGeom prst="rect">
                <a:avLst/>
              </a:prstGeom>
              <a:noFill/>
            </p:spPr>
            <p:txBody>
              <a:bodyPr wrap="square" rtlCol="0">
                <a:spAutoFit/>
              </a:bodyPr>
              <a:lstStyle/>
              <a:p>
                <a:pPr algn="ctr" rtl="1"/>
                <a:r>
                  <a:rPr lang="he-IL" sz="1600" b="1" dirty="0">
                    <a:solidFill>
                      <a:schemeClr val="bg1"/>
                    </a:solidFill>
                    <a:latin typeface="Calibri" panose="020F0502020204030204" pitchFamily="34" charset="0"/>
                    <a:cs typeface="Calibri" panose="020F0502020204030204" pitchFamily="34" charset="0"/>
                  </a:rPr>
                  <a:t>71%</a:t>
                </a:r>
                <a:br>
                  <a:rPr lang="en-US" sz="1600" b="1" dirty="0">
                    <a:solidFill>
                      <a:schemeClr val="bg1"/>
                    </a:solidFill>
                    <a:latin typeface="Calibri" panose="020F0502020204030204" pitchFamily="34" charset="0"/>
                    <a:cs typeface="Calibri" panose="020F0502020204030204" pitchFamily="34" charset="0"/>
                  </a:rPr>
                </a:br>
                <a:r>
                  <a:rPr lang="he-IL" sz="1600" b="0" i="0" dirty="0">
                    <a:solidFill>
                      <a:schemeClr val="bg1"/>
                    </a:solidFill>
                    <a:effectLst/>
                    <a:latin typeface="Calibri" panose="020F0502020204030204" pitchFamily="34" charset="0"/>
                    <a:cs typeface="Calibri" panose="020F0502020204030204" pitchFamily="34" charset="0"/>
                  </a:rPr>
                  <a:t>אוקיינוסים</a:t>
                </a:r>
                <a:endParaRPr lang="he-IL" sz="1600" dirty="0">
                  <a:solidFill>
                    <a:schemeClr val="bg1"/>
                  </a:solidFill>
                  <a:latin typeface="Calibri" panose="020F0502020204030204" pitchFamily="34" charset="0"/>
                  <a:cs typeface="Calibri" panose="020F0502020204030204" pitchFamily="34" charset="0"/>
                </a:endParaRPr>
              </a:p>
            </p:txBody>
          </p:sp>
          <p:sp>
            <p:nvSpPr>
              <p:cNvPr id="122" name="TextBox 121">
                <a:extLst>
                  <a:ext uri="{FF2B5EF4-FFF2-40B4-BE49-F238E27FC236}">
                    <a16:creationId xmlns:a16="http://schemas.microsoft.com/office/drawing/2014/main" id="{ACA88BC6-2726-F84A-9468-A2D1DFF5DCA6}"/>
                  </a:ext>
                </a:extLst>
              </p:cNvPr>
              <p:cNvSpPr txBox="1"/>
              <p:nvPr/>
            </p:nvSpPr>
            <p:spPr>
              <a:xfrm>
                <a:off x="7736533" y="6879884"/>
                <a:ext cx="1036982" cy="261610"/>
              </a:xfrm>
              <a:prstGeom prst="rect">
                <a:avLst/>
              </a:prstGeom>
              <a:noFill/>
            </p:spPr>
            <p:txBody>
              <a:bodyPr wrap="square" rtlCol="0">
                <a:spAutoFit/>
              </a:bodyPr>
              <a:lstStyle/>
              <a:p>
                <a:pPr algn="ctr" rtl="1"/>
                <a:r>
                  <a:rPr lang="en-IL" sz="1100" b="0" i="0" dirty="0">
                    <a:solidFill>
                      <a:schemeClr val="bg1"/>
                    </a:solidFill>
                    <a:effectLst/>
                    <a:latin typeface="Arial" panose="020B0604020202020204" pitchFamily="34" charset="0"/>
                  </a:rPr>
                  <a:t>361</a:t>
                </a:r>
                <a:r>
                  <a:rPr lang="he-IL" sz="1100" dirty="0">
                    <a:solidFill>
                      <a:schemeClr val="bg1"/>
                    </a:solidFill>
                    <a:latin typeface="Calibri" panose="020F0502020204030204" pitchFamily="34" charset="0"/>
                    <a:cs typeface="Calibri" panose="020F0502020204030204" pitchFamily="34" charset="0"/>
                  </a:rPr>
                  <a:t> מיליון קמ״ר</a:t>
                </a:r>
              </a:p>
            </p:txBody>
          </p:sp>
        </p:grpSp>
      </p:grpSp>
      <p:sp>
        <p:nvSpPr>
          <p:cNvPr id="125" name="TextBox 124">
            <a:extLst>
              <a:ext uri="{FF2B5EF4-FFF2-40B4-BE49-F238E27FC236}">
                <a16:creationId xmlns:a16="http://schemas.microsoft.com/office/drawing/2014/main" id="{8B713918-87E4-6B45-DA06-57C0F7130F40}"/>
              </a:ext>
            </a:extLst>
          </p:cNvPr>
          <p:cNvSpPr txBox="1"/>
          <p:nvPr/>
        </p:nvSpPr>
        <p:spPr>
          <a:xfrm>
            <a:off x="8932452" y="3136874"/>
            <a:ext cx="2933166" cy="584775"/>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חלוקת הקרקע המתאימה</a:t>
            </a:r>
          </a:p>
          <a:p>
            <a:pPr algn="r" rtl="1"/>
            <a:r>
              <a:rPr lang="he-IL" sz="1600" dirty="0">
                <a:solidFill>
                  <a:srgbClr val="3B70E9"/>
                </a:solidFill>
                <a:latin typeface="Calibri" panose="020F0502020204030204" pitchFamily="34" charset="0"/>
                <a:cs typeface="Calibri" panose="020F0502020204030204" pitchFamily="34" charset="0"/>
              </a:rPr>
              <a:t>למגורים וחקלאות</a:t>
            </a:r>
          </a:p>
        </p:txBody>
      </p:sp>
      <p:grpSp>
        <p:nvGrpSpPr>
          <p:cNvPr id="126" name="Group 125">
            <a:extLst>
              <a:ext uri="{FF2B5EF4-FFF2-40B4-BE49-F238E27FC236}">
                <a16:creationId xmlns:a16="http://schemas.microsoft.com/office/drawing/2014/main" id="{7874CD29-8CE7-E28F-833C-FDFAA1D61334}"/>
              </a:ext>
            </a:extLst>
          </p:cNvPr>
          <p:cNvGrpSpPr/>
          <p:nvPr/>
        </p:nvGrpSpPr>
        <p:grpSpPr>
          <a:xfrm>
            <a:off x="3227281" y="3061777"/>
            <a:ext cx="6583842" cy="734968"/>
            <a:chOff x="3227281" y="3896922"/>
            <a:chExt cx="6583842" cy="734968"/>
          </a:xfrm>
        </p:grpSpPr>
        <p:sp>
          <p:nvSpPr>
            <p:cNvPr id="127" name="Rectangle 126">
              <a:extLst>
                <a:ext uri="{FF2B5EF4-FFF2-40B4-BE49-F238E27FC236}">
                  <a16:creationId xmlns:a16="http://schemas.microsoft.com/office/drawing/2014/main" id="{B402EBBB-0103-BA1E-7FF2-0A33AC0CC36C}"/>
                </a:ext>
              </a:extLst>
            </p:cNvPr>
            <p:cNvSpPr/>
            <p:nvPr/>
          </p:nvSpPr>
          <p:spPr>
            <a:xfrm flipH="1">
              <a:off x="6877956" y="3896922"/>
              <a:ext cx="2933167" cy="734968"/>
            </a:xfrm>
            <a:prstGeom prst="rect">
              <a:avLst/>
            </a:prstGeom>
            <a:solidFill>
              <a:srgbClr val="78E35E">
                <a:alpha val="54895"/>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28" name="Rectangle 127">
              <a:extLst>
                <a:ext uri="{FF2B5EF4-FFF2-40B4-BE49-F238E27FC236}">
                  <a16:creationId xmlns:a16="http://schemas.microsoft.com/office/drawing/2014/main" id="{0AE9E14E-6C13-D54F-FA1F-7DF58024D72B}"/>
                </a:ext>
              </a:extLst>
            </p:cNvPr>
            <p:cNvSpPr/>
            <p:nvPr/>
          </p:nvSpPr>
          <p:spPr>
            <a:xfrm flipH="1">
              <a:off x="4339896" y="3896922"/>
              <a:ext cx="2538060"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29" name="Rectangle 128">
              <a:extLst>
                <a:ext uri="{FF2B5EF4-FFF2-40B4-BE49-F238E27FC236}">
                  <a16:creationId xmlns:a16="http://schemas.microsoft.com/office/drawing/2014/main" id="{8C6E85C0-89B1-6469-2132-7BFC6FD25B5F}"/>
                </a:ext>
              </a:extLst>
            </p:cNvPr>
            <p:cNvSpPr/>
            <p:nvPr/>
          </p:nvSpPr>
          <p:spPr>
            <a:xfrm flipH="1">
              <a:off x="3505174" y="3896922"/>
              <a:ext cx="834722"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30" name="Rectangle 129">
              <a:extLst>
                <a:ext uri="{FF2B5EF4-FFF2-40B4-BE49-F238E27FC236}">
                  <a16:creationId xmlns:a16="http://schemas.microsoft.com/office/drawing/2014/main" id="{89749D3A-AF6C-18AF-5384-EC396B732651}"/>
                </a:ext>
              </a:extLst>
            </p:cNvPr>
            <p:cNvSpPr/>
            <p:nvPr/>
          </p:nvSpPr>
          <p:spPr>
            <a:xfrm>
              <a:off x="3227281" y="3896922"/>
              <a:ext cx="85351"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31" name="Rectangle 130">
              <a:extLst>
                <a:ext uri="{FF2B5EF4-FFF2-40B4-BE49-F238E27FC236}">
                  <a16:creationId xmlns:a16="http://schemas.microsoft.com/office/drawing/2014/main" id="{6322B839-B2E0-E819-2E53-1715E94CFD46}"/>
                </a:ext>
              </a:extLst>
            </p:cNvPr>
            <p:cNvSpPr/>
            <p:nvPr/>
          </p:nvSpPr>
          <p:spPr>
            <a:xfrm>
              <a:off x="3312632" y="3896922"/>
              <a:ext cx="192542"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32" name="TextBox 131">
              <a:extLst>
                <a:ext uri="{FF2B5EF4-FFF2-40B4-BE49-F238E27FC236}">
                  <a16:creationId xmlns:a16="http://schemas.microsoft.com/office/drawing/2014/main" id="{66D42D60-0FBC-005E-3588-B1C4CF370715}"/>
                </a:ext>
              </a:extLst>
            </p:cNvPr>
            <p:cNvSpPr txBox="1"/>
            <p:nvPr/>
          </p:nvSpPr>
          <p:spPr>
            <a:xfrm>
              <a:off x="4766202" y="3896922"/>
              <a:ext cx="1685447" cy="461665"/>
            </a:xfrm>
            <a:prstGeom prst="rect">
              <a:avLst/>
            </a:prstGeom>
            <a:noFill/>
          </p:spPr>
          <p:txBody>
            <a:bodyPr wrap="square" rtlCol="0">
              <a:spAutoFit/>
            </a:bodyPr>
            <a:lstStyle/>
            <a:p>
              <a:pPr algn="ctr" rtl="1"/>
              <a:r>
                <a:rPr lang="en-US" sz="2400" b="1" dirty="0">
                  <a:solidFill>
                    <a:schemeClr val="tx2"/>
                  </a:solidFill>
                  <a:latin typeface="Calibri" panose="020F0502020204030204" pitchFamily="34" charset="0"/>
                  <a:cs typeface="Calibri" panose="020F0502020204030204" pitchFamily="34" charset="0"/>
                </a:rPr>
                <a:t> </a:t>
              </a:r>
              <a:r>
                <a:rPr lang="he-IL" sz="2400" b="1" dirty="0">
                  <a:solidFill>
                    <a:schemeClr val="tx2"/>
                  </a:solidFill>
                  <a:latin typeface="Calibri" panose="020F0502020204030204" pitchFamily="34" charset="0"/>
                  <a:cs typeface="Calibri" panose="020F0502020204030204" pitchFamily="34" charset="0"/>
                </a:rPr>
                <a:t>38% </a:t>
              </a:r>
              <a:r>
                <a:rPr lang="he-IL" sz="2400" b="0" i="0" dirty="0">
                  <a:solidFill>
                    <a:srgbClr val="000000"/>
                  </a:solidFill>
                  <a:effectLst/>
                  <a:latin typeface="Calibri" panose="020F0502020204030204" pitchFamily="34" charset="0"/>
                  <a:cs typeface="Calibri" panose="020F0502020204030204" pitchFamily="34" charset="0"/>
                </a:rPr>
                <a:t>יערות</a:t>
              </a:r>
              <a:endParaRPr lang="he-IL" sz="2400" dirty="0">
                <a:solidFill>
                  <a:schemeClr val="tx2"/>
                </a:solidFill>
                <a:latin typeface="Calibri" panose="020F0502020204030204" pitchFamily="34" charset="0"/>
                <a:cs typeface="Calibri" panose="020F0502020204030204" pitchFamily="34" charset="0"/>
              </a:endParaRPr>
            </a:p>
          </p:txBody>
        </p:sp>
        <p:sp>
          <p:nvSpPr>
            <p:cNvPr id="133" name="TextBox 132">
              <a:extLst>
                <a:ext uri="{FF2B5EF4-FFF2-40B4-BE49-F238E27FC236}">
                  <a16:creationId xmlns:a16="http://schemas.microsoft.com/office/drawing/2014/main" id="{3E1235B1-A3E9-A485-057B-1F6BD2AC1ACD}"/>
                </a:ext>
              </a:extLst>
            </p:cNvPr>
            <p:cNvSpPr txBox="1"/>
            <p:nvPr/>
          </p:nvSpPr>
          <p:spPr>
            <a:xfrm>
              <a:off x="7501816" y="3897369"/>
              <a:ext cx="1685447" cy="461665"/>
            </a:xfrm>
            <a:prstGeom prst="rect">
              <a:avLst/>
            </a:prstGeom>
            <a:noFill/>
          </p:spPr>
          <p:txBody>
            <a:bodyPr wrap="square" rtlCol="0">
              <a:spAutoFit/>
            </a:bodyPr>
            <a:lstStyle/>
            <a:p>
              <a:pPr algn="ctr" rtl="1"/>
              <a:r>
                <a:rPr lang="he-IL" sz="2400" b="1" dirty="0">
                  <a:solidFill>
                    <a:schemeClr val="tx2"/>
                  </a:solidFill>
                  <a:latin typeface="Calibri" panose="020F0502020204030204" pitchFamily="34" charset="0"/>
                  <a:cs typeface="Calibri" panose="020F0502020204030204" pitchFamily="34" charset="0"/>
                </a:rPr>
                <a:t>45% </a:t>
              </a:r>
              <a:r>
                <a:rPr lang="he-IL" sz="2400" b="0" i="0" dirty="0">
                  <a:solidFill>
                    <a:srgbClr val="000000"/>
                  </a:solidFill>
                  <a:effectLst/>
                  <a:latin typeface="Calibri" panose="020F0502020204030204" pitchFamily="34" charset="0"/>
                  <a:cs typeface="Calibri" panose="020F0502020204030204" pitchFamily="34" charset="0"/>
                </a:rPr>
                <a:t>חקלאות</a:t>
              </a:r>
              <a:endParaRPr lang="he-IL" sz="2400" dirty="0">
                <a:solidFill>
                  <a:schemeClr val="tx2"/>
                </a:solidFill>
                <a:latin typeface="Calibri" panose="020F0502020204030204" pitchFamily="34" charset="0"/>
                <a:cs typeface="Calibri" panose="020F0502020204030204" pitchFamily="34" charset="0"/>
              </a:endParaRPr>
            </a:p>
          </p:txBody>
        </p:sp>
        <p:sp>
          <p:nvSpPr>
            <p:cNvPr id="134" name="TextBox 133">
              <a:extLst>
                <a:ext uri="{FF2B5EF4-FFF2-40B4-BE49-F238E27FC236}">
                  <a16:creationId xmlns:a16="http://schemas.microsoft.com/office/drawing/2014/main" id="{6FD3A62C-4F94-A488-6B0C-1D675C1A2E67}"/>
                </a:ext>
              </a:extLst>
            </p:cNvPr>
            <p:cNvSpPr txBox="1"/>
            <p:nvPr/>
          </p:nvSpPr>
          <p:spPr>
            <a:xfrm>
              <a:off x="7300365" y="42713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48</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135" name="TextBox 134">
              <a:extLst>
                <a:ext uri="{FF2B5EF4-FFF2-40B4-BE49-F238E27FC236}">
                  <a16:creationId xmlns:a16="http://schemas.microsoft.com/office/drawing/2014/main" id="{80474C20-CD18-53A1-D939-FF9D7B181513}"/>
                </a:ext>
              </a:extLst>
            </p:cNvPr>
            <p:cNvSpPr txBox="1"/>
            <p:nvPr/>
          </p:nvSpPr>
          <p:spPr>
            <a:xfrm>
              <a:off x="4557165" y="42713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40</a:t>
              </a:r>
              <a:r>
                <a:rPr lang="he-IL" sz="1400" dirty="0">
                  <a:solidFill>
                    <a:schemeClr val="tx2"/>
                  </a:solidFill>
                  <a:latin typeface="Calibri" panose="020F0502020204030204" pitchFamily="34" charset="0"/>
                  <a:cs typeface="Calibri" panose="020F0502020204030204" pitchFamily="34" charset="0"/>
                </a:rPr>
                <a:t> מיליון קמ״ר</a:t>
              </a:r>
            </a:p>
          </p:txBody>
        </p:sp>
      </p:grpSp>
      <p:grpSp>
        <p:nvGrpSpPr>
          <p:cNvPr id="136" name="Group 135">
            <a:extLst>
              <a:ext uri="{FF2B5EF4-FFF2-40B4-BE49-F238E27FC236}">
                <a16:creationId xmlns:a16="http://schemas.microsoft.com/office/drawing/2014/main" id="{9A7A216E-1E60-A83D-FCB6-72FF4C18B595}"/>
              </a:ext>
            </a:extLst>
          </p:cNvPr>
          <p:cNvGrpSpPr/>
          <p:nvPr/>
        </p:nvGrpSpPr>
        <p:grpSpPr>
          <a:xfrm>
            <a:off x="823339" y="2999086"/>
            <a:ext cx="3099196" cy="307777"/>
            <a:chOff x="823339" y="3834231"/>
            <a:chExt cx="3099196" cy="307777"/>
          </a:xfrm>
        </p:grpSpPr>
        <p:sp>
          <p:nvSpPr>
            <p:cNvPr id="137" name="TextBox 136">
              <a:extLst>
                <a:ext uri="{FF2B5EF4-FFF2-40B4-BE49-F238E27FC236}">
                  <a16:creationId xmlns:a16="http://schemas.microsoft.com/office/drawing/2014/main" id="{B52F4743-B826-92B3-0F7A-5F6CF7B933B9}"/>
                </a:ext>
              </a:extLst>
            </p:cNvPr>
            <p:cNvSpPr txBox="1"/>
            <p:nvPr/>
          </p:nvSpPr>
          <p:spPr>
            <a:xfrm>
              <a:off x="1153090" y="3834231"/>
              <a:ext cx="198243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13% </a:t>
              </a:r>
              <a:r>
                <a:rPr lang="he-IL" sz="1400" b="0" i="0" dirty="0">
                  <a:solidFill>
                    <a:srgbClr val="000000"/>
                  </a:solidFill>
                  <a:effectLst/>
                  <a:latin typeface="Calibri" panose="020F0502020204030204" pitchFamily="34" charset="0"/>
                  <a:cs typeface="Calibri" panose="020F0502020204030204" pitchFamily="34" charset="0"/>
                </a:rPr>
                <a:t>שיחים ומרעה</a:t>
              </a:r>
              <a:endParaRPr lang="he-IL" sz="1400" dirty="0">
                <a:solidFill>
                  <a:schemeClr val="tx2"/>
                </a:solidFill>
                <a:latin typeface="Calibri" panose="020F0502020204030204" pitchFamily="34" charset="0"/>
                <a:cs typeface="Calibri" panose="020F0502020204030204" pitchFamily="34" charset="0"/>
              </a:endParaRPr>
            </a:p>
          </p:txBody>
        </p:sp>
        <p:sp>
          <p:nvSpPr>
            <p:cNvPr id="138" name="TextBox 137">
              <a:extLst>
                <a:ext uri="{FF2B5EF4-FFF2-40B4-BE49-F238E27FC236}">
                  <a16:creationId xmlns:a16="http://schemas.microsoft.com/office/drawing/2014/main" id="{162296CC-6A5C-8A3A-6BCF-22E1A4ACF934}"/>
                </a:ext>
              </a:extLst>
            </p:cNvPr>
            <p:cNvSpPr txBox="1"/>
            <p:nvPr/>
          </p:nvSpPr>
          <p:spPr>
            <a:xfrm>
              <a:off x="823339" y="3869581"/>
              <a:ext cx="961270" cy="246221"/>
            </a:xfrm>
            <a:prstGeom prst="rect">
              <a:avLst/>
            </a:prstGeom>
            <a:noFill/>
          </p:spPr>
          <p:txBody>
            <a:bodyPr wrap="square" rtlCol="0">
              <a:spAutoFit/>
            </a:bodyPr>
            <a:lstStyle/>
            <a:p>
              <a:pPr algn="r" rtl="1"/>
              <a:r>
                <a:rPr lang="en-IL" sz="1000" b="0" i="0" dirty="0">
                  <a:solidFill>
                    <a:srgbClr val="000000"/>
                  </a:solidFill>
                  <a:effectLst/>
                  <a:latin typeface="Arial" panose="020B0604020202020204" pitchFamily="34" charset="0"/>
                </a:rPr>
                <a:t>14</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39" name="Straight Arrow Connector 138">
              <a:extLst>
                <a:ext uri="{FF2B5EF4-FFF2-40B4-BE49-F238E27FC236}">
                  <a16:creationId xmlns:a16="http://schemas.microsoft.com/office/drawing/2014/main" id="{471F355A-4179-0BFE-7AED-D30FDFA9F33E}"/>
                </a:ext>
              </a:extLst>
            </p:cNvPr>
            <p:cNvCxnSpPr/>
            <p:nvPr/>
          </p:nvCxnSpPr>
          <p:spPr>
            <a:xfrm flipH="1">
              <a:off x="3108191" y="3992062"/>
              <a:ext cx="814344"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40" name="Group 139">
            <a:extLst>
              <a:ext uri="{FF2B5EF4-FFF2-40B4-BE49-F238E27FC236}">
                <a16:creationId xmlns:a16="http://schemas.microsoft.com/office/drawing/2014/main" id="{7E88ACB1-78D8-6AC5-B264-29728601C5C4}"/>
              </a:ext>
            </a:extLst>
          </p:cNvPr>
          <p:cNvGrpSpPr/>
          <p:nvPr/>
        </p:nvGrpSpPr>
        <p:grpSpPr>
          <a:xfrm>
            <a:off x="1166239" y="3273772"/>
            <a:ext cx="2265050" cy="307777"/>
            <a:chOff x="1166239" y="4108917"/>
            <a:chExt cx="2265050" cy="307777"/>
          </a:xfrm>
        </p:grpSpPr>
        <p:sp>
          <p:nvSpPr>
            <p:cNvPr id="141" name="TextBox 140">
              <a:extLst>
                <a:ext uri="{FF2B5EF4-FFF2-40B4-BE49-F238E27FC236}">
                  <a16:creationId xmlns:a16="http://schemas.microsoft.com/office/drawing/2014/main" id="{8DF48F29-DB94-C2DE-70D2-B480EC842F6F}"/>
                </a:ext>
              </a:extLst>
            </p:cNvPr>
            <p:cNvSpPr txBox="1"/>
            <p:nvPr/>
          </p:nvSpPr>
          <p:spPr>
            <a:xfrm>
              <a:off x="1802984" y="4108917"/>
              <a:ext cx="1319654"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3% </a:t>
              </a:r>
              <a:r>
                <a:rPr lang="he-IL" sz="1400" b="0" i="0" dirty="0">
                  <a:solidFill>
                    <a:srgbClr val="000000"/>
                  </a:solidFill>
                  <a:effectLst/>
                  <a:latin typeface="Calibri" panose="020F0502020204030204" pitchFamily="34" charset="0"/>
                  <a:cs typeface="Calibri" panose="020F0502020204030204" pitchFamily="34" charset="0"/>
                </a:rPr>
                <a:t>גופי מים</a:t>
              </a:r>
              <a:endParaRPr lang="he-IL" sz="1400" dirty="0">
                <a:solidFill>
                  <a:schemeClr val="tx2"/>
                </a:solidFill>
                <a:latin typeface="Calibri" panose="020F0502020204030204" pitchFamily="34" charset="0"/>
                <a:cs typeface="Calibri" panose="020F0502020204030204" pitchFamily="34" charset="0"/>
              </a:endParaRPr>
            </a:p>
          </p:txBody>
        </p:sp>
        <p:sp>
          <p:nvSpPr>
            <p:cNvPr id="142" name="TextBox 141">
              <a:extLst>
                <a:ext uri="{FF2B5EF4-FFF2-40B4-BE49-F238E27FC236}">
                  <a16:creationId xmlns:a16="http://schemas.microsoft.com/office/drawing/2014/main" id="{B6574DD2-4C10-4C84-7D28-481330045A2E}"/>
                </a:ext>
              </a:extLst>
            </p:cNvPr>
            <p:cNvSpPr txBox="1"/>
            <p:nvPr/>
          </p:nvSpPr>
          <p:spPr>
            <a:xfrm>
              <a:off x="1166239" y="4155547"/>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3</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43" name="Straight Arrow Connector 142">
              <a:extLst>
                <a:ext uri="{FF2B5EF4-FFF2-40B4-BE49-F238E27FC236}">
                  <a16:creationId xmlns:a16="http://schemas.microsoft.com/office/drawing/2014/main" id="{A34951F4-679A-2017-82C6-B17BD8005D6D}"/>
                </a:ext>
              </a:extLst>
            </p:cNvPr>
            <p:cNvCxnSpPr>
              <a:cxnSpLocks/>
            </p:cNvCxnSpPr>
            <p:nvPr/>
          </p:nvCxnSpPr>
          <p:spPr>
            <a:xfrm flipH="1">
              <a:off x="3108191" y="4271394"/>
              <a:ext cx="323098"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44" name="Group 143">
            <a:extLst>
              <a:ext uri="{FF2B5EF4-FFF2-40B4-BE49-F238E27FC236}">
                <a16:creationId xmlns:a16="http://schemas.microsoft.com/office/drawing/2014/main" id="{8E507CFB-1FB8-D86C-F034-1351FCE31795}"/>
              </a:ext>
            </a:extLst>
          </p:cNvPr>
          <p:cNvGrpSpPr/>
          <p:nvPr/>
        </p:nvGrpSpPr>
        <p:grpSpPr>
          <a:xfrm>
            <a:off x="1176630" y="3569698"/>
            <a:ext cx="2093110" cy="307777"/>
            <a:chOff x="1176630" y="4404843"/>
            <a:chExt cx="2093110" cy="307777"/>
          </a:xfrm>
        </p:grpSpPr>
        <p:sp>
          <p:nvSpPr>
            <p:cNvPr id="145" name="TextBox 144">
              <a:extLst>
                <a:ext uri="{FF2B5EF4-FFF2-40B4-BE49-F238E27FC236}">
                  <a16:creationId xmlns:a16="http://schemas.microsoft.com/office/drawing/2014/main" id="{9EC5924F-C0BB-C373-EE5A-065F1CE459E3}"/>
                </a:ext>
              </a:extLst>
            </p:cNvPr>
            <p:cNvSpPr txBox="1"/>
            <p:nvPr/>
          </p:nvSpPr>
          <p:spPr>
            <a:xfrm>
              <a:off x="1802984" y="4404843"/>
              <a:ext cx="1319654"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 </a:t>
              </a:r>
              <a:r>
                <a:rPr lang="he-IL" sz="1400" b="0" i="0" dirty="0">
                  <a:solidFill>
                    <a:srgbClr val="000000"/>
                  </a:solidFill>
                  <a:effectLst/>
                  <a:latin typeface="Calibri" panose="020F0502020204030204" pitchFamily="34" charset="0"/>
                  <a:cs typeface="Calibri" panose="020F0502020204030204" pitchFamily="34" charset="0"/>
                </a:rPr>
                <a:t>שטח בנוי</a:t>
              </a:r>
              <a:endParaRPr lang="he-IL" sz="1400" dirty="0">
                <a:solidFill>
                  <a:schemeClr val="tx2"/>
                </a:solidFill>
                <a:latin typeface="Calibri" panose="020F0502020204030204" pitchFamily="34" charset="0"/>
                <a:cs typeface="Calibri" panose="020F0502020204030204" pitchFamily="34" charset="0"/>
              </a:endParaRPr>
            </a:p>
          </p:txBody>
        </p:sp>
        <p:sp>
          <p:nvSpPr>
            <p:cNvPr id="146" name="TextBox 145">
              <a:extLst>
                <a:ext uri="{FF2B5EF4-FFF2-40B4-BE49-F238E27FC236}">
                  <a16:creationId xmlns:a16="http://schemas.microsoft.com/office/drawing/2014/main" id="{63C84482-39A5-3B99-8891-3C7F9A59C90E}"/>
                </a:ext>
              </a:extLst>
            </p:cNvPr>
            <p:cNvSpPr txBox="1"/>
            <p:nvPr/>
          </p:nvSpPr>
          <p:spPr>
            <a:xfrm>
              <a:off x="1176630" y="4451473"/>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1</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47" name="Straight Arrow Connector 146">
              <a:extLst>
                <a:ext uri="{FF2B5EF4-FFF2-40B4-BE49-F238E27FC236}">
                  <a16:creationId xmlns:a16="http://schemas.microsoft.com/office/drawing/2014/main" id="{C61374F0-698C-6BAC-F195-998717F2866C}"/>
                </a:ext>
              </a:extLst>
            </p:cNvPr>
            <p:cNvCxnSpPr>
              <a:cxnSpLocks/>
            </p:cNvCxnSpPr>
            <p:nvPr/>
          </p:nvCxnSpPr>
          <p:spPr>
            <a:xfrm flipH="1">
              <a:off x="3108191" y="4556794"/>
              <a:ext cx="161549"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sp>
        <p:nvSpPr>
          <p:cNvPr id="148" name="TextBox 147">
            <a:extLst>
              <a:ext uri="{FF2B5EF4-FFF2-40B4-BE49-F238E27FC236}">
                <a16:creationId xmlns:a16="http://schemas.microsoft.com/office/drawing/2014/main" id="{1371CD0F-154A-A611-A10F-39FF9EA9F266}"/>
              </a:ext>
            </a:extLst>
          </p:cNvPr>
          <p:cNvSpPr txBox="1"/>
          <p:nvPr/>
        </p:nvSpPr>
        <p:spPr>
          <a:xfrm>
            <a:off x="9693462" y="4152081"/>
            <a:ext cx="2172156" cy="338554"/>
          </a:xfrm>
          <a:prstGeom prst="rect">
            <a:avLst/>
          </a:prstGeom>
          <a:noFill/>
        </p:spPr>
        <p:txBody>
          <a:bodyPr wrap="square" rtlCol="0">
            <a:spAutoFit/>
          </a:bodyPr>
          <a:lstStyle/>
          <a:p>
            <a:pPr algn="r" rtl="1"/>
            <a:r>
              <a:rPr lang="he-IL" sz="1600" dirty="0">
                <a:solidFill>
                  <a:srgbClr val="3B70E9"/>
                </a:solidFill>
                <a:latin typeface="Calibri" panose="020F0502020204030204" pitchFamily="34" charset="0"/>
                <a:cs typeface="Calibri" panose="020F0502020204030204" pitchFamily="34" charset="0"/>
              </a:rPr>
              <a:t>ניצול הקרקע החקלאית</a:t>
            </a:r>
          </a:p>
        </p:txBody>
      </p:sp>
      <p:grpSp>
        <p:nvGrpSpPr>
          <p:cNvPr id="149" name="Group 148">
            <a:extLst>
              <a:ext uri="{FF2B5EF4-FFF2-40B4-BE49-F238E27FC236}">
                <a16:creationId xmlns:a16="http://schemas.microsoft.com/office/drawing/2014/main" id="{EA2D889E-0FB1-E210-6471-82813FE1F28A}"/>
              </a:ext>
            </a:extLst>
          </p:cNvPr>
          <p:cNvGrpSpPr/>
          <p:nvPr/>
        </p:nvGrpSpPr>
        <p:grpSpPr>
          <a:xfrm>
            <a:off x="6874944" y="3953494"/>
            <a:ext cx="2936181" cy="735348"/>
            <a:chOff x="6874944" y="4788639"/>
            <a:chExt cx="2936181" cy="735348"/>
          </a:xfrm>
        </p:grpSpPr>
        <p:sp>
          <p:nvSpPr>
            <p:cNvPr id="150" name="Rectangle 149">
              <a:extLst>
                <a:ext uri="{FF2B5EF4-FFF2-40B4-BE49-F238E27FC236}">
                  <a16:creationId xmlns:a16="http://schemas.microsoft.com/office/drawing/2014/main" id="{994F47BE-E1DF-3447-BD72-85493035EE49}"/>
                </a:ext>
              </a:extLst>
            </p:cNvPr>
            <p:cNvSpPr/>
            <p:nvPr/>
          </p:nvSpPr>
          <p:spPr>
            <a:xfrm flipH="1">
              <a:off x="7534989" y="4789019"/>
              <a:ext cx="2276136" cy="734968"/>
            </a:xfrm>
            <a:prstGeom prst="rect">
              <a:avLst/>
            </a:prstGeom>
            <a:solidFill>
              <a:srgbClr val="FF5A42">
                <a:alpha val="8062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sp>
          <p:nvSpPr>
            <p:cNvPr id="151" name="Rectangle 150">
              <a:extLst>
                <a:ext uri="{FF2B5EF4-FFF2-40B4-BE49-F238E27FC236}">
                  <a16:creationId xmlns:a16="http://schemas.microsoft.com/office/drawing/2014/main" id="{2886B409-F33D-84BF-6224-3B49BC84993B}"/>
                </a:ext>
              </a:extLst>
            </p:cNvPr>
            <p:cNvSpPr/>
            <p:nvPr/>
          </p:nvSpPr>
          <p:spPr>
            <a:xfrm flipH="1">
              <a:off x="7027505" y="4789019"/>
              <a:ext cx="507481" cy="734968"/>
            </a:xfrm>
            <a:prstGeom prst="rect">
              <a:avLst/>
            </a:prstGeom>
            <a:solidFill>
              <a:srgbClr val="78E35E">
                <a:alpha val="2508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52" name="TextBox 151">
              <a:extLst>
                <a:ext uri="{FF2B5EF4-FFF2-40B4-BE49-F238E27FC236}">
                  <a16:creationId xmlns:a16="http://schemas.microsoft.com/office/drawing/2014/main" id="{C4253DBD-F34E-66A5-B6CE-F74F17B34097}"/>
                </a:ext>
              </a:extLst>
            </p:cNvPr>
            <p:cNvSpPr txBox="1"/>
            <p:nvPr/>
          </p:nvSpPr>
          <p:spPr>
            <a:xfrm>
              <a:off x="7658174" y="4811769"/>
              <a:ext cx="2139697" cy="461665"/>
            </a:xfrm>
            <a:prstGeom prst="rect">
              <a:avLst/>
            </a:prstGeom>
            <a:noFill/>
          </p:spPr>
          <p:txBody>
            <a:bodyPr wrap="square" rtlCol="0">
              <a:spAutoFit/>
            </a:bodyPr>
            <a:lstStyle/>
            <a:p>
              <a:pPr algn="ctr" rtl="1"/>
              <a:r>
                <a:rPr lang="he-IL" sz="2400" b="1" dirty="0">
                  <a:solidFill>
                    <a:schemeClr val="tx2"/>
                  </a:solidFill>
                  <a:latin typeface="Calibri" panose="020F0502020204030204" pitchFamily="34" charset="0"/>
                  <a:cs typeface="Calibri" panose="020F0502020204030204" pitchFamily="34" charset="0"/>
                </a:rPr>
                <a:t>80% </a:t>
              </a:r>
              <a:r>
                <a:rPr lang="he-IL" sz="2400" b="0" i="0" dirty="0">
                  <a:solidFill>
                    <a:srgbClr val="000000"/>
                  </a:solidFill>
                  <a:effectLst/>
                  <a:latin typeface="Calibri" panose="020F0502020204030204" pitchFamily="34" charset="0"/>
                  <a:cs typeface="Calibri" panose="020F0502020204030204" pitchFamily="34" charset="0"/>
                </a:rPr>
                <a:t>גידול בע״ח</a:t>
              </a:r>
              <a:endParaRPr lang="he-IL" sz="2400" dirty="0">
                <a:solidFill>
                  <a:schemeClr val="tx2"/>
                </a:solidFill>
                <a:latin typeface="Calibri" panose="020F0502020204030204" pitchFamily="34" charset="0"/>
                <a:cs typeface="Calibri" panose="020F0502020204030204" pitchFamily="34" charset="0"/>
              </a:endParaRPr>
            </a:p>
          </p:txBody>
        </p:sp>
        <p:sp>
          <p:nvSpPr>
            <p:cNvPr id="153" name="TextBox 152">
              <a:extLst>
                <a:ext uri="{FF2B5EF4-FFF2-40B4-BE49-F238E27FC236}">
                  <a16:creationId xmlns:a16="http://schemas.microsoft.com/office/drawing/2014/main" id="{4BF6EA00-E178-2ADD-88C7-0097840BD1DE}"/>
                </a:ext>
              </a:extLst>
            </p:cNvPr>
            <p:cNvSpPr txBox="1"/>
            <p:nvPr/>
          </p:nvSpPr>
          <p:spPr>
            <a:xfrm>
              <a:off x="7671426" y="5185794"/>
              <a:ext cx="2115651" cy="317265"/>
            </a:xfrm>
            <a:prstGeom prst="rect">
              <a:avLst/>
            </a:prstGeom>
            <a:noFill/>
          </p:spPr>
          <p:txBody>
            <a:bodyPr wrap="square" rtlCol="0">
              <a:spAutoFit/>
            </a:bodyPr>
            <a:lstStyle/>
            <a:p>
              <a:pPr algn="ctr" rtl="1"/>
              <a:r>
                <a:rPr lang="he-IL" sz="1400" b="0" i="0" dirty="0">
                  <a:solidFill>
                    <a:srgbClr val="000000"/>
                  </a:solidFill>
                  <a:effectLst/>
                  <a:latin typeface="Calibri" panose="020F0502020204030204" pitchFamily="34" charset="0"/>
                  <a:cs typeface="Calibri" panose="020F0502020204030204" pitchFamily="34" charset="0"/>
                </a:rPr>
                <a:t>38</a:t>
              </a:r>
              <a:r>
                <a:rPr lang="he-IL" sz="1400" dirty="0">
                  <a:solidFill>
                    <a:schemeClr val="tx2"/>
                  </a:solidFill>
                  <a:latin typeface="Calibri" panose="020F0502020204030204" pitchFamily="34" charset="0"/>
                  <a:cs typeface="Calibri" panose="020F0502020204030204" pitchFamily="34" charset="0"/>
                </a:rPr>
                <a:t> מיליון קמ״ר</a:t>
              </a:r>
            </a:p>
          </p:txBody>
        </p:sp>
        <p:sp>
          <p:nvSpPr>
            <p:cNvPr id="154" name="Rectangle 153">
              <a:extLst>
                <a:ext uri="{FF2B5EF4-FFF2-40B4-BE49-F238E27FC236}">
                  <a16:creationId xmlns:a16="http://schemas.microsoft.com/office/drawing/2014/main" id="{0CD12FEA-E512-63AC-97F5-C22059E1271A}"/>
                </a:ext>
              </a:extLst>
            </p:cNvPr>
            <p:cNvSpPr/>
            <p:nvPr/>
          </p:nvSpPr>
          <p:spPr>
            <a:xfrm>
              <a:off x="6874944" y="4788639"/>
              <a:ext cx="152558" cy="734968"/>
            </a:xfrm>
            <a:prstGeom prst="rect">
              <a:avLst/>
            </a:prstGeom>
            <a:solidFill>
              <a:srgbClr val="FFF5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grpSp>
      <p:grpSp>
        <p:nvGrpSpPr>
          <p:cNvPr id="155" name="Group 154">
            <a:extLst>
              <a:ext uri="{FF2B5EF4-FFF2-40B4-BE49-F238E27FC236}">
                <a16:creationId xmlns:a16="http://schemas.microsoft.com/office/drawing/2014/main" id="{270E6293-F956-1B67-BF0B-2D218FAAA319}"/>
              </a:ext>
            </a:extLst>
          </p:cNvPr>
          <p:cNvGrpSpPr/>
          <p:nvPr/>
        </p:nvGrpSpPr>
        <p:grpSpPr>
          <a:xfrm>
            <a:off x="3993046" y="4038180"/>
            <a:ext cx="3307319" cy="307777"/>
            <a:chOff x="3993046" y="4873325"/>
            <a:chExt cx="3307319" cy="307777"/>
          </a:xfrm>
        </p:grpSpPr>
        <p:sp>
          <p:nvSpPr>
            <p:cNvPr id="156" name="TextBox 155">
              <a:extLst>
                <a:ext uri="{FF2B5EF4-FFF2-40B4-BE49-F238E27FC236}">
                  <a16:creationId xmlns:a16="http://schemas.microsoft.com/office/drawing/2014/main" id="{E8212B44-7FD1-D11F-B229-46C2674F7885}"/>
                </a:ext>
              </a:extLst>
            </p:cNvPr>
            <p:cNvSpPr txBox="1"/>
            <p:nvPr/>
          </p:nvSpPr>
          <p:spPr>
            <a:xfrm>
              <a:off x="4954316" y="4873325"/>
              <a:ext cx="179724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16% </a:t>
              </a:r>
              <a:r>
                <a:rPr lang="he-IL" sz="1400" b="0" i="0" dirty="0">
                  <a:solidFill>
                    <a:srgbClr val="000000"/>
                  </a:solidFill>
                  <a:effectLst/>
                  <a:latin typeface="Arial" panose="020B0604020202020204" pitchFamily="34" charset="0"/>
                </a:rPr>
                <a:t>גידול צמחים למזון</a:t>
              </a:r>
              <a:endParaRPr lang="he-IL" sz="1400" dirty="0">
                <a:solidFill>
                  <a:schemeClr val="tx2"/>
                </a:solidFill>
                <a:latin typeface="Calibri" panose="020F0502020204030204" pitchFamily="34" charset="0"/>
                <a:cs typeface="Calibri" panose="020F0502020204030204" pitchFamily="34" charset="0"/>
              </a:endParaRPr>
            </a:p>
          </p:txBody>
        </p:sp>
        <p:sp>
          <p:nvSpPr>
            <p:cNvPr id="157" name="TextBox 156">
              <a:extLst>
                <a:ext uri="{FF2B5EF4-FFF2-40B4-BE49-F238E27FC236}">
                  <a16:creationId xmlns:a16="http://schemas.microsoft.com/office/drawing/2014/main" id="{4A12B7BE-5C3C-CF7D-4F85-0023167DCD6A}"/>
                </a:ext>
              </a:extLst>
            </p:cNvPr>
            <p:cNvSpPr txBox="1"/>
            <p:nvPr/>
          </p:nvSpPr>
          <p:spPr>
            <a:xfrm>
              <a:off x="3993046" y="4908675"/>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8</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58" name="Straight Arrow Connector 157">
              <a:extLst>
                <a:ext uri="{FF2B5EF4-FFF2-40B4-BE49-F238E27FC236}">
                  <a16:creationId xmlns:a16="http://schemas.microsoft.com/office/drawing/2014/main" id="{57949F2E-DB2F-23AA-4ABC-FEBC5E47B302}"/>
                </a:ext>
              </a:extLst>
            </p:cNvPr>
            <p:cNvCxnSpPr>
              <a:cxnSpLocks/>
            </p:cNvCxnSpPr>
            <p:nvPr/>
          </p:nvCxnSpPr>
          <p:spPr>
            <a:xfrm flipH="1">
              <a:off x="6731608" y="5034649"/>
              <a:ext cx="568757"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59" name="Group 158">
            <a:extLst>
              <a:ext uri="{FF2B5EF4-FFF2-40B4-BE49-F238E27FC236}">
                <a16:creationId xmlns:a16="http://schemas.microsoft.com/office/drawing/2014/main" id="{23E5CE91-EECB-7F29-4297-C5AA7FBF4F70}"/>
              </a:ext>
            </a:extLst>
          </p:cNvPr>
          <p:cNvGrpSpPr/>
          <p:nvPr/>
        </p:nvGrpSpPr>
        <p:grpSpPr>
          <a:xfrm>
            <a:off x="3378626" y="4318735"/>
            <a:ext cx="3572597" cy="307777"/>
            <a:chOff x="3378626" y="5153880"/>
            <a:chExt cx="3572597" cy="307777"/>
          </a:xfrm>
        </p:grpSpPr>
        <p:sp>
          <p:nvSpPr>
            <p:cNvPr id="160" name="TextBox 159">
              <a:extLst>
                <a:ext uri="{FF2B5EF4-FFF2-40B4-BE49-F238E27FC236}">
                  <a16:creationId xmlns:a16="http://schemas.microsoft.com/office/drawing/2014/main" id="{10E2D57B-FFBD-5294-1CA7-4D73492546AA}"/>
                </a:ext>
              </a:extLst>
            </p:cNvPr>
            <p:cNvSpPr txBox="1"/>
            <p:nvPr/>
          </p:nvSpPr>
          <p:spPr>
            <a:xfrm>
              <a:off x="3993046" y="5153880"/>
              <a:ext cx="2758515" cy="307777"/>
            </a:xfrm>
            <a:prstGeom prst="rect">
              <a:avLst/>
            </a:prstGeom>
            <a:noFill/>
          </p:spPr>
          <p:txBody>
            <a:bodyPr wrap="square" rtlCol="0">
              <a:spAutoFit/>
            </a:bodyPr>
            <a:lstStyle/>
            <a:p>
              <a:pPr algn="r" rtl="1"/>
              <a:r>
                <a:rPr lang="he-IL" sz="1400" b="1" dirty="0">
                  <a:solidFill>
                    <a:schemeClr val="tx2"/>
                  </a:solidFill>
                  <a:latin typeface="Calibri" panose="020F0502020204030204" pitchFamily="34" charset="0"/>
                  <a:cs typeface="Calibri" panose="020F0502020204030204" pitchFamily="34" charset="0"/>
                </a:rPr>
                <a:t>4% </a:t>
              </a:r>
              <a:r>
                <a:rPr lang="he-IL" sz="1400" b="0" i="0" dirty="0">
                  <a:solidFill>
                    <a:srgbClr val="000000"/>
                  </a:solidFill>
                  <a:effectLst/>
                  <a:latin typeface="Arial" panose="020B0604020202020204" pitchFamily="34" charset="0"/>
                </a:rPr>
                <a:t>גידול צמחים לתעשיות אחרות</a:t>
              </a:r>
              <a:endParaRPr lang="he-IL" sz="1400" dirty="0">
                <a:solidFill>
                  <a:schemeClr val="tx2"/>
                </a:solidFill>
                <a:latin typeface="Calibri" panose="020F0502020204030204" pitchFamily="34" charset="0"/>
                <a:cs typeface="Calibri" panose="020F0502020204030204" pitchFamily="34" charset="0"/>
              </a:endParaRPr>
            </a:p>
          </p:txBody>
        </p:sp>
        <p:sp>
          <p:nvSpPr>
            <p:cNvPr id="161" name="TextBox 160">
              <a:extLst>
                <a:ext uri="{FF2B5EF4-FFF2-40B4-BE49-F238E27FC236}">
                  <a16:creationId xmlns:a16="http://schemas.microsoft.com/office/drawing/2014/main" id="{1A38FB17-0FDD-866B-6426-990E91701428}"/>
                </a:ext>
              </a:extLst>
            </p:cNvPr>
            <p:cNvSpPr txBox="1"/>
            <p:nvPr/>
          </p:nvSpPr>
          <p:spPr>
            <a:xfrm>
              <a:off x="3378626" y="5189230"/>
              <a:ext cx="961270" cy="246221"/>
            </a:xfrm>
            <a:prstGeom prst="rect">
              <a:avLst/>
            </a:prstGeom>
            <a:noFill/>
          </p:spPr>
          <p:txBody>
            <a:bodyPr wrap="square" rtlCol="0">
              <a:spAutoFit/>
            </a:bodyPr>
            <a:lstStyle/>
            <a:p>
              <a:pPr algn="r" rtl="1"/>
              <a:r>
                <a:rPr lang="he-IL" sz="1000" b="0" i="0" dirty="0">
                  <a:solidFill>
                    <a:srgbClr val="000000"/>
                  </a:solidFill>
                  <a:effectLst/>
                  <a:latin typeface="Arial" panose="020B0604020202020204" pitchFamily="34" charset="0"/>
                </a:rPr>
                <a:t>2</a:t>
              </a:r>
              <a:r>
                <a:rPr lang="he-IL" sz="1000" dirty="0">
                  <a:solidFill>
                    <a:schemeClr val="tx2"/>
                  </a:solidFill>
                  <a:latin typeface="Calibri" panose="020F0502020204030204" pitchFamily="34" charset="0"/>
                  <a:cs typeface="Calibri" panose="020F0502020204030204" pitchFamily="34" charset="0"/>
                </a:rPr>
                <a:t> מיליון קמ״ר</a:t>
              </a:r>
            </a:p>
          </p:txBody>
        </p:sp>
        <p:cxnSp>
          <p:nvCxnSpPr>
            <p:cNvPr id="162" name="Straight Arrow Connector 161">
              <a:extLst>
                <a:ext uri="{FF2B5EF4-FFF2-40B4-BE49-F238E27FC236}">
                  <a16:creationId xmlns:a16="http://schemas.microsoft.com/office/drawing/2014/main" id="{B4D173B6-6E57-7C37-D203-366DF4F670F9}"/>
                </a:ext>
              </a:extLst>
            </p:cNvPr>
            <p:cNvCxnSpPr>
              <a:cxnSpLocks/>
            </p:cNvCxnSpPr>
            <p:nvPr/>
          </p:nvCxnSpPr>
          <p:spPr>
            <a:xfrm flipH="1">
              <a:off x="6731608" y="5306361"/>
              <a:ext cx="219615" cy="0"/>
            </a:xfrm>
            <a:prstGeom prst="straightConnector1">
              <a:avLst/>
            </a:prstGeom>
            <a:ln>
              <a:solidFill>
                <a:schemeClr val="tx2"/>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66730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fade">
                                      <p:cBhvr>
                                        <p:cTn id="7" dur="500"/>
                                        <p:tgtEl>
                                          <p:spTgt spid="1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6"/>
                                        </p:tgtEl>
                                        <p:attrNameLst>
                                          <p:attrName>style.visibility</p:attrName>
                                        </p:attrNameLst>
                                      </p:cBhvr>
                                      <p:to>
                                        <p:strVal val="visible"/>
                                      </p:to>
                                    </p:set>
                                    <p:animEffect transition="in" filter="fade">
                                      <p:cBhvr>
                                        <p:cTn id="11" dur="500"/>
                                        <p:tgtEl>
                                          <p:spTgt spid="1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4"/>
                                        </p:tgtEl>
                                        <p:attrNameLst>
                                          <p:attrName>style.visibility</p:attrName>
                                        </p:attrNameLst>
                                      </p:cBhvr>
                                      <p:to>
                                        <p:strVal val="visible"/>
                                      </p:to>
                                    </p:set>
                                    <p:animEffect transition="in" filter="fade">
                                      <p:cBhvr>
                                        <p:cTn id="15" dur="500"/>
                                        <p:tgtEl>
                                          <p:spTgt spid="104"/>
                                        </p:tgtEl>
                                      </p:cBhvr>
                                    </p:animEffect>
                                  </p:childTnLst>
                                </p:cTn>
                              </p:par>
                            </p:childTnLst>
                          </p:cTn>
                        </p:par>
                        <p:par>
                          <p:cTn id="16" fill="hold">
                            <p:stCondLst>
                              <p:cond delay="1500"/>
                            </p:stCondLst>
                            <p:childTnLst>
                              <p:par>
                                <p:cTn id="17" presetID="12" presetClass="entr" presetSubtype="1" fill="hold" nodeType="afterEffect">
                                  <p:stCondLst>
                                    <p:cond delay="500"/>
                                  </p:stCondLst>
                                  <p:childTnLst>
                                    <p:set>
                                      <p:cBhvr>
                                        <p:cTn id="18" dur="1" fill="hold">
                                          <p:stCondLst>
                                            <p:cond delay="0"/>
                                          </p:stCondLst>
                                        </p:cTn>
                                        <p:tgtEl>
                                          <p:spTgt spid="105"/>
                                        </p:tgtEl>
                                        <p:attrNameLst>
                                          <p:attrName>style.visibility</p:attrName>
                                        </p:attrNameLst>
                                      </p:cBhvr>
                                      <p:to>
                                        <p:strVal val="visible"/>
                                      </p:to>
                                    </p:set>
                                    <p:anim calcmode="lin" valueType="num">
                                      <p:cBhvr additive="base">
                                        <p:cTn id="19" dur="1000"/>
                                        <p:tgtEl>
                                          <p:spTgt spid="105"/>
                                        </p:tgtEl>
                                        <p:attrNameLst>
                                          <p:attrName>ppt_y</p:attrName>
                                        </p:attrNameLst>
                                      </p:cBhvr>
                                      <p:tavLst>
                                        <p:tav tm="0">
                                          <p:val>
                                            <p:strVal val="#ppt_y-#ppt_h*1.125000"/>
                                          </p:val>
                                        </p:tav>
                                        <p:tav tm="100000">
                                          <p:val>
                                            <p:strVal val="#ppt_y"/>
                                          </p:val>
                                        </p:tav>
                                      </p:tavLst>
                                    </p:anim>
                                    <p:animEffect transition="in" filter="wipe(down)">
                                      <p:cBhvr>
                                        <p:cTn id="20" dur="1000"/>
                                        <p:tgtEl>
                                          <p:spTgt spid="105"/>
                                        </p:tgtEl>
                                      </p:cBhvr>
                                    </p:animEffect>
                                  </p:childTnLst>
                                </p:cTn>
                              </p:par>
                            </p:childTnLst>
                          </p:cTn>
                        </p:par>
                        <p:par>
                          <p:cTn id="21" fill="hold">
                            <p:stCondLst>
                              <p:cond delay="3000"/>
                            </p:stCondLst>
                            <p:childTnLst>
                              <p:par>
                                <p:cTn id="22" presetID="10" presetClass="entr" presetSubtype="0" fill="hold" grpId="0" nodeType="afterEffect">
                                  <p:stCondLst>
                                    <p:cond delay="0"/>
                                  </p:stCondLst>
                                  <p:childTnLst>
                                    <p:set>
                                      <p:cBhvr>
                                        <p:cTn id="23" dur="1" fill="hold">
                                          <p:stCondLst>
                                            <p:cond delay="0"/>
                                          </p:stCondLst>
                                        </p:cTn>
                                        <p:tgtEl>
                                          <p:spTgt spid="125"/>
                                        </p:tgtEl>
                                        <p:attrNameLst>
                                          <p:attrName>style.visibility</p:attrName>
                                        </p:attrNameLst>
                                      </p:cBhvr>
                                      <p:to>
                                        <p:strVal val="visible"/>
                                      </p:to>
                                    </p:set>
                                    <p:animEffect transition="in" filter="fade">
                                      <p:cBhvr>
                                        <p:cTn id="24" dur="500"/>
                                        <p:tgtEl>
                                          <p:spTgt spid="125"/>
                                        </p:tgtEl>
                                      </p:cBhvr>
                                    </p:animEffect>
                                  </p:childTnLst>
                                </p:cTn>
                              </p:par>
                            </p:childTnLst>
                          </p:cTn>
                        </p:par>
                        <p:par>
                          <p:cTn id="25" fill="hold">
                            <p:stCondLst>
                              <p:cond delay="3500"/>
                            </p:stCondLst>
                            <p:childTnLst>
                              <p:par>
                                <p:cTn id="26" presetID="12" presetClass="entr" presetSubtype="1" fill="hold" nodeType="afterEffect">
                                  <p:stCondLst>
                                    <p:cond delay="0"/>
                                  </p:stCondLst>
                                  <p:childTnLst>
                                    <p:set>
                                      <p:cBhvr>
                                        <p:cTn id="27" dur="1" fill="hold">
                                          <p:stCondLst>
                                            <p:cond delay="0"/>
                                          </p:stCondLst>
                                        </p:cTn>
                                        <p:tgtEl>
                                          <p:spTgt spid="126"/>
                                        </p:tgtEl>
                                        <p:attrNameLst>
                                          <p:attrName>style.visibility</p:attrName>
                                        </p:attrNameLst>
                                      </p:cBhvr>
                                      <p:to>
                                        <p:strVal val="visible"/>
                                      </p:to>
                                    </p:set>
                                    <p:anim calcmode="lin" valueType="num">
                                      <p:cBhvr additive="base">
                                        <p:cTn id="28" dur="1000"/>
                                        <p:tgtEl>
                                          <p:spTgt spid="126"/>
                                        </p:tgtEl>
                                        <p:attrNameLst>
                                          <p:attrName>ppt_y</p:attrName>
                                        </p:attrNameLst>
                                      </p:cBhvr>
                                      <p:tavLst>
                                        <p:tav tm="0">
                                          <p:val>
                                            <p:strVal val="#ppt_y-#ppt_h*1.125000"/>
                                          </p:val>
                                        </p:tav>
                                        <p:tav tm="100000">
                                          <p:val>
                                            <p:strVal val="#ppt_y"/>
                                          </p:val>
                                        </p:tav>
                                      </p:tavLst>
                                    </p:anim>
                                    <p:animEffect transition="in" filter="wipe(down)">
                                      <p:cBhvr>
                                        <p:cTn id="29" dur="1000"/>
                                        <p:tgtEl>
                                          <p:spTgt spid="126"/>
                                        </p:tgtEl>
                                      </p:cBhvr>
                                    </p:animEffect>
                                  </p:childTnLst>
                                </p:cTn>
                              </p:par>
                            </p:childTnLst>
                          </p:cTn>
                        </p:par>
                        <p:par>
                          <p:cTn id="30" fill="hold">
                            <p:stCondLst>
                              <p:cond delay="4500"/>
                            </p:stCondLst>
                            <p:childTnLst>
                              <p:par>
                                <p:cTn id="31" presetID="10" presetClass="entr" presetSubtype="0" fill="hold" nodeType="afterEffect">
                                  <p:stCondLst>
                                    <p:cond delay="0"/>
                                  </p:stCondLst>
                                  <p:childTnLst>
                                    <p:set>
                                      <p:cBhvr>
                                        <p:cTn id="32" dur="1" fill="hold">
                                          <p:stCondLst>
                                            <p:cond delay="0"/>
                                          </p:stCondLst>
                                        </p:cTn>
                                        <p:tgtEl>
                                          <p:spTgt spid="136"/>
                                        </p:tgtEl>
                                        <p:attrNameLst>
                                          <p:attrName>style.visibility</p:attrName>
                                        </p:attrNameLst>
                                      </p:cBhvr>
                                      <p:to>
                                        <p:strVal val="visible"/>
                                      </p:to>
                                    </p:set>
                                    <p:animEffect transition="in" filter="fade">
                                      <p:cBhvr>
                                        <p:cTn id="33" dur="500"/>
                                        <p:tgtEl>
                                          <p:spTgt spid="136"/>
                                        </p:tgtEl>
                                      </p:cBhvr>
                                    </p:animEffect>
                                  </p:childTnLst>
                                </p:cTn>
                              </p:par>
                            </p:childTnLst>
                          </p:cTn>
                        </p:par>
                        <p:par>
                          <p:cTn id="34" fill="hold">
                            <p:stCondLst>
                              <p:cond delay="5000"/>
                            </p:stCondLst>
                            <p:childTnLst>
                              <p:par>
                                <p:cTn id="35" presetID="10" presetClass="entr" presetSubtype="0" fill="hold" nodeType="afterEffect">
                                  <p:stCondLst>
                                    <p:cond delay="0"/>
                                  </p:stCondLst>
                                  <p:childTnLst>
                                    <p:set>
                                      <p:cBhvr>
                                        <p:cTn id="36" dur="1" fill="hold">
                                          <p:stCondLst>
                                            <p:cond delay="0"/>
                                          </p:stCondLst>
                                        </p:cTn>
                                        <p:tgtEl>
                                          <p:spTgt spid="140"/>
                                        </p:tgtEl>
                                        <p:attrNameLst>
                                          <p:attrName>style.visibility</p:attrName>
                                        </p:attrNameLst>
                                      </p:cBhvr>
                                      <p:to>
                                        <p:strVal val="visible"/>
                                      </p:to>
                                    </p:set>
                                    <p:animEffect transition="in" filter="fade">
                                      <p:cBhvr>
                                        <p:cTn id="37" dur="500"/>
                                        <p:tgtEl>
                                          <p:spTgt spid="140"/>
                                        </p:tgtEl>
                                      </p:cBhvr>
                                    </p:animEffect>
                                  </p:childTnLst>
                                </p:cTn>
                              </p:par>
                            </p:childTnLst>
                          </p:cTn>
                        </p:par>
                        <p:par>
                          <p:cTn id="38" fill="hold">
                            <p:stCondLst>
                              <p:cond delay="5500"/>
                            </p:stCondLst>
                            <p:childTnLst>
                              <p:par>
                                <p:cTn id="39" presetID="10" presetClass="entr" presetSubtype="0" fill="hold" nodeType="afterEffect">
                                  <p:stCondLst>
                                    <p:cond delay="0"/>
                                  </p:stCondLst>
                                  <p:childTnLst>
                                    <p:set>
                                      <p:cBhvr>
                                        <p:cTn id="40" dur="1" fill="hold">
                                          <p:stCondLst>
                                            <p:cond delay="0"/>
                                          </p:stCondLst>
                                        </p:cTn>
                                        <p:tgtEl>
                                          <p:spTgt spid="144"/>
                                        </p:tgtEl>
                                        <p:attrNameLst>
                                          <p:attrName>style.visibility</p:attrName>
                                        </p:attrNameLst>
                                      </p:cBhvr>
                                      <p:to>
                                        <p:strVal val="visible"/>
                                      </p:to>
                                    </p:set>
                                    <p:animEffect transition="in" filter="fade">
                                      <p:cBhvr>
                                        <p:cTn id="41" dur="500"/>
                                        <p:tgtEl>
                                          <p:spTgt spid="144"/>
                                        </p:tgtEl>
                                      </p:cBhvr>
                                    </p:animEffect>
                                  </p:childTnLst>
                                </p:cTn>
                              </p:par>
                            </p:childTnLst>
                          </p:cTn>
                        </p:par>
                        <p:par>
                          <p:cTn id="42" fill="hold">
                            <p:stCondLst>
                              <p:cond delay="6000"/>
                            </p:stCondLst>
                            <p:childTnLst>
                              <p:par>
                                <p:cTn id="43" presetID="10" presetClass="entr" presetSubtype="0" fill="hold" grpId="0" nodeType="afterEffect">
                                  <p:stCondLst>
                                    <p:cond delay="0"/>
                                  </p:stCondLst>
                                  <p:childTnLst>
                                    <p:set>
                                      <p:cBhvr>
                                        <p:cTn id="44" dur="1" fill="hold">
                                          <p:stCondLst>
                                            <p:cond delay="0"/>
                                          </p:stCondLst>
                                        </p:cTn>
                                        <p:tgtEl>
                                          <p:spTgt spid="148"/>
                                        </p:tgtEl>
                                        <p:attrNameLst>
                                          <p:attrName>style.visibility</p:attrName>
                                        </p:attrNameLst>
                                      </p:cBhvr>
                                      <p:to>
                                        <p:strVal val="visible"/>
                                      </p:to>
                                    </p:set>
                                    <p:animEffect transition="in" filter="fade">
                                      <p:cBhvr>
                                        <p:cTn id="45" dur="1000"/>
                                        <p:tgtEl>
                                          <p:spTgt spid="148"/>
                                        </p:tgtEl>
                                      </p:cBhvr>
                                    </p:animEffect>
                                  </p:childTnLst>
                                </p:cTn>
                              </p:par>
                            </p:childTnLst>
                          </p:cTn>
                        </p:par>
                        <p:par>
                          <p:cTn id="46" fill="hold">
                            <p:stCondLst>
                              <p:cond delay="7000"/>
                            </p:stCondLst>
                            <p:childTnLst>
                              <p:par>
                                <p:cTn id="47" presetID="12" presetClass="entr" presetSubtype="1" fill="hold" nodeType="afterEffect">
                                  <p:stCondLst>
                                    <p:cond delay="0"/>
                                  </p:stCondLst>
                                  <p:childTnLst>
                                    <p:set>
                                      <p:cBhvr>
                                        <p:cTn id="48" dur="1" fill="hold">
                                          <p:stCondLst>
                                            <p:cond delay="0"/>
                                          </p:stCondLst>
                                        </p:cTn>
                                        <p:tgtEl>
                                          <p:spTgt spid="149"/>
                                        </p:tgtEl>
                                        <p:attrNameLst>
                                          <p:attrName>style.visibility</p:attrName>
                                        </p:attrNameLst>
                                      </p:cBhvr>
                                      <p:to>
                                        <p:strVal val="visible"/>
                                      </p:to>
                                    </p:set>
                                    <p:anim calcmode="lin" valueType="num">
                                      <p:cBhvr additive="base">
                                        <p:cTn id="49" dur="500"/>
                                        <p:tgtEl>
                                          <p:spTgt spid="149"/>
                                        </p:tgtEl>
                                        <p:attrNameLst>
                                          <p:attrName>ppt_y</p:attrName>
                                        </p:attrNameLst>
                                      </p:cBhvr>
                                      <p:tavLst>
                                        <p:tav tm="0">
                                          <p:val>
                                            <p:strVal val="#ppt_y-#ppt_h*1.125000"/>
                                          </p:val>
                                        </p:tav>
                                        <p:tav tm="100000">
                                          <p:val>
                                            <p:strVal val="#ppt_y"/>
                                          </p:val>
                                        </p:tav>
                                      </p:tavLst>
                                    </p:anim>
                                    <p:animEffect transition="in" filter="wipe(down)">
                                      <p:cBhvr>
                                        <p:cTn id="50" dur="500"/>
                                        <p:tgtEl>
                                          <p:spTgt spid="149"/>
                                        </p:tgtEl>
                                      </p:cBhvr>
                                    </p:animEffect>
                                  </p:childTnLst>
                                </p:cTn>
                              </p:par>
                            </p:childTnLst>
                          </p:cTn>
                        </p:par>
                        <p:par>
                          <p:cTn id="51" fill="hold">
                            <p:stCondLst>
                              <p:cond delay="7500"/>
                            </p:stCondLst>
                            <p:childTnLst>
                              <p:par>
                                <p:cTn id="52" presetID="10" presetClass="entr" presetSubtype="0" fill="hold" nodeType="afterEffect">
                                  <p:stCondLst>
                                    <p:cond delay="0"/>
                                  </p:stCondLst>
                                  <p:childTnLst>
                                    <p:set>
                                      <p:cBhvr>
                                        <p:cTn id="53" dur="1" fill="hold">
                                          <p:stCondLst>
                                            <p:cond delay="0"/>
                                          </p:stCondLst>
                                        </p:cTn>
                                        <p:tgtEl>
                                          <p:spTgt spid="155"/>
                                        </p:tgtEl>
                                        <p:attrNameLst>
                                          <p:attrName>style.visibility</p:attrName>
                                        </p:attrNameLst>
                                      </p:cBhvr>
                                      <p:to>
                                        <p:strVal val="visible"/>
                                      </p:to>
                                    </p:set>
                                    <p:animEffect transition="in" filter="fade">
                                      <p:cBhvr>
                                        <p:cTn id="54" dur="500"/>
                                        <p:tgtEl>
                                          <p:spTgt spid="155"/>
                                        </p:tgtEl>
                                      </p:cBhvr>
                                    </p:animEffect>
                                  </p:childTnLst>
                                </p:cTn>
                              </p:par>
                            </p:childTnLst>
                          </p:cTn>
                        </p:par>
                        <p:par>
                          <p:cTn id="55" fill="hold">
                            <p:stCondLst>
                              <p:cond delay="8000"/>
                            </p:stCondLst>
                            <p:childTnLst>
                              <p:par>
                                <p:cTn id="56" presetID="10" presetClass="entr" presetSubtype="0" fill="hold" nodeType="afterEffect">
                                  <p:stCondLst>
                                    <p:cond delay="0"/>
                                  </p:stCondLst>
                                  <p:childTnLst>
                                    <p:set>
                                      <p:cBhvr>
                                        <p:cTn id="57" dur="1" fill="hold">
                                          <p:stCondLst>
                                            <p:cond delay="0"/>
                                          </p:stCondLst>
                                        </p:cTn>
                                        <p:tgtEl>
                                          <p:spTgt spid="159"/>
                                        </p:tgtEl>
                                        <p:attrNameLst>
                                          <p:attrName>style.visibility</p:attrName>
                                        </p:attrNameLst>
                                      </p:cBhvr>
                                      <p:to>
                                        <p:strVal val="visible"/>
                                      </p:to>
                                    </p:set>
                                    <p:animEffect transition="in" filter="fade">
                                      <p:cBhvr>
                                        <p:cTn id="58" dur="500"/>
                                        <p:tgtEl>
                                          <p:spTgt spid="159"/>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fade">
                                      <p:cBhvr>
                                        <p:cTn id="63" dur="500"/>
                                        <p:tgtEl>
                                          <p:spTgt spid="28"/>
                                        </p:tgtEl>
                                      </p:cBhvr>
                                    </p:animEffect>
                                  </p:childTnLst>
                                </p:cTn>
                              </p:par>
                            </p:childTnLst>
                          </p:cTn>
                        </p:par>
                        <p:par>
                          <p:cTn id="64" fill="hold">
                            <p:stCondLst>
                              <p:cond delay="500"/>
                            </p:stCondLst>
                            <p:childTnLst>
                              <p:par>
                                <p:cTn id="65" presetID="12" presetClass="entr" presetSubtype="1" fill="hold" nodeType="afterEffect">
                                  <p:stCondLst>
                                    <p:cond delay="500"/>
                                  </p:stCondLst>
                                  <p:childTnLst>
                                    <p:set>
                                      <p:cBhvr>
                                        <p:cTn id="66" dur="1" fill="hold">
                                          <p:stCondLst>
                                            <p:cond delay="0"/>
                                          </p:stCondLst>
                                        </p:cTn>
                                        <p:tgtEl>
                                          <p:spTgt spid="164"/>
                                        </p:tgtEl>
                                        <p:attrNameLst>
                                          <p:attrName>style.visibility</p:attrName>
                                        </p:attrNameLst>
                                      </p:cBhvr>
                                      <p:to>
                                        <p:strVal val="visible"/>
                                      </p:to>
                                    </p:set>
                                    <p:anim calcmode="lin" valueType="num">
                                      <p:cBhvr additive="base">
                                        <p:cTn id="67" dur="1000"/>
                                        <p:tgtEl>
                                          <p:spTgt spid="164"/>
                                        </p:tgtEl>
                                        <p:attrNameLst>
                                          <p:attrName>ppt_y</p:attrName>
                                        </p:attrNameLst>
                                      </p:cBhvr>
                                      <p:tavLst>
                                        <p:tav tm="0">
                                          <p:val>
                                            <p:strVal val="#ppt_y-#ppt_h*1.125000"/>
                                          </p:val>
                                        </p:tav>
                                        <p:tav tm="100000">
                                          <p:val>
                                            <p:strVal val="#ppt_y"/>
                                          </p:val>
                                        </p:tav>
                                      </p:tavLst>
                                    </p:anim>
                                    <p:animEffect transition="in" filter="wipe(down)">
                                      <p:cBhvr>
                                        <p:cTn id="68" dur="1000"/>
                                        <p:tgtEl>
                                          <p:spTgt spid="164"/>
                                        </p:tgtEl>
                                      </p:cBhvr>
                                    </p:animEffect>
                                  </p:childTnLst>
                                </p:cTn>
                              </p:par>
                            </p:childTnLst>
                          </p:cTn>
                        </p:par>
                        <p:par>
                          <p:cTn id="69" fill="hold">
                            <p:stCondLst>
                              <p:cond delay="2000"/>
                            </p:stCondLst>
                            <p:childTnLst>
                              <p:par>
                                <p:cTn id="70" presetID="12" presetClass="entr" presetSubtype="1" fill="hold" nodeType="afterEffect">
                                  <p:stCondLst>
                                    <p:cond delay="500"/>
                                  </p:stCondLst>
                                  <p:childTnLst>
                                    <p:set>
                                      <p:cBhvr>
                                        <p:cTn id="71" dur="1" fill="hold">
                                          <p:stCondLst>
                                            <p:cond delay="0"/>
                                          </p:stCondLst>
                                        </p:cTn>
                                        <p:tgtEl>
                                          <p:spTgt spid="165"/>
                                        </p:tgtEl>
                                        <p:attrNameLst>
                                          <p:attrName>style.visibility</p:attrName>
                                        </p:attrNameLst>
                                      </p:cBhvr>
                                      <p:to>
                                        <p:strVal val="visible"/>
                                      </p:to>
                                    </p:set>
                                    <p:anim calcmode="lin" valueType="num">
                                      <p:cBhvr additive="base">
                                        <p:cTn id="72" dur="1000"/>
                                        <p:tgtEl>
                                          <p:spTgt spid="165"/>
                                        </p:tgtEl>
                                        <p:attrNameLst>
                                          <p:attrName>ppt_y</p:attrName>
                                        </p:attrNameLst>
                                      </p:cBhvr>
                                      <p:tavLst>
                                        <p:tav tm="0">
                                          <p:val>
                                            <p:strVal val="#ppt_y-#ppt_h*1.125000"/>
                                          </p:val>
                                        </p:tav>
                                        <p:tav tm="100000">
                                          <p:val>
                                            <p:strVal val="#ppt_y"/>
                                          </p:val>
                                        </p:tav>
                                      </p:tavLst>
                                    </p:anim>
                                    <p:animEffect transition="in" filter="wipe(down)">
                                      <p:cBhvr>
                                        <p:cTn id="73" dur="1000"/>
                                        <p:tgtEl>
                                          <p:spTgt spid="165"/>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500"/>
                                  </p:stCondLst>
                                  <p:childTnLst>
                                    <p:set>
                                      <p:cBhvr>
                                        <p:cTn id="77" dur="1" fill="hold">
                                          <p:stCondLst>
                                            <p:cond delay="0"/>
                                          </p:stCondLst>
                                        </p:cTn>
                                        <p:tgtEl>
                                          <p:spTgt spid="29"/>
                                        </p:tgtEl>
                                        <p:attrNameLst>
                                          <p:attrName>style.visibility</p:attrName>
                                        </p:attrNameLst>
                                      </p:cBhvr>
                                      <p:to>
                                        <p:strVal val="visible"/>
                                      </p:to>
                                    </p:set>
                                    <p:animEffect transition="in" filter="fade">
                                      <p:cBhvr>
                                        <p:cTn id="78" dur="1000"/>
                                        <p:tgtEl>
                                          <p:spTgt spid="29"/>
                                        </p:tgtEl>
                                      </p:cBhvr>
                                    </p:animEffect>
                                  </p:childTnLst>
                                </p:cTn>
                              </p:par>
                            </p:childTnLst>
                          </p:cTn>
                        </p:par>
                        <p:par>
                          <p:cTn id="79" fill="hold">
                            <p:stCondLst>
                              <p:cond delay="1500"/>
                            </p:stCondLst>
                            <p:childTnLst>
                              <p:par>
                                <p:cTn id="80" presetID="12" presetClass="entr" presetSubtype="1" fill="hold" nodeType="afterEffect">
                                  <p:stCondLst>
                                    <p:cond delay="0"/>
                                  </p:stCondLst>
                                  <p:childTnLst>
                                    <p:set>
                                      <p:cBhvr>
                                        <p:cTn id="81" dur="1" fill="hold">
                                          <p:stCondLst>
                                            <p:cond delay="0"/>
                                          </p:stCondLst>
                                        </p:cTn>
                                        <p:tgtEl>
                                          <p:spTgt spid="166"/>
                                        </p:tgtEl>
                                        <p:attrNameLst>
                                          <p:attrName>style.visibility</p:attrName>
                                        </p:attrNameLst>
                                      </p:cBhvr>
                                      <p:to>
                                        <p:strVal val="visible"/>
                                      </p:to>
                                    </p:set>
                                    <p:anim calcmode="lin" valueType="num">
                                      <p:cBhvr additive="base">
                                        <p:cTn id="82" dur="500"/>
                                        <p:tgtEl>
                                          <p:spTgt spid="166"/>
                                        </p:tgtEl>
                                        <p:attrNameLst>
                                          <p:attrName>ppt_y</p:attrName>
                                        </p:attrNameLst>
                                      </p:cBhvr>
                                      <p:tavLst>
                                        <p:tav tm="0">
                                          <p:val>
                                            <p:strVal val="#ppt_y-#ppt_h*1.125000"/>
                                          </p:val>
                                        </p:tav>
                                        <p:tav tm="100000">
                                          <p:val>
                                            <p:strVal val="#ppt_y"/>
                                          </p:val>
                                        </p:tav>
                                      </p:tavLst>
                                    </p:anim>
                                    <p:animEffect transition="in" filter="wipe(down)">
                                      <p:cBhvr>
                                        <p:cTn id="83" dur="500"/>
                                        <p:tgtEl>
                                          <p:spTgt spid="166"/>
                                        </p:tgtEl>
                                      </p:cBhvr>
                                    </p:animEffect>
                                  </p:childTnLst>
                                </p:cTn>
                              </p:par>
                            </p:childTnLst>
                          </p:cTn>
                        </p:par>
                        <p:par>
                          <p:cTn id="84" fill="hold">
                            <p:stCondLst>
                              <p:cond delay="2000"/>
                            </p:stCondLst>
                            <p:childTnLst>
                              <p:par>
                                <p:cTn id="85" presetID="12" presetClass="entr" presetSubtype="1" fill="hold" nodeType="afterEffect">
                                  <p:stCondLst>
                                    <p:cond delay="0"/>
                                  </p:stCondLst>
                                  <p:childTnLst>
                                    <p:set>
                                      <p:cBhvr>
                                        <p:cTn id="86" dur="1" fill="hold">
                                          <p:stCondLst>
                                            <p:cond delay="0"/>
                                          </p:stCondLst>
                                        </p:cTn>
                                        <p:tgtEl>
                                          <p:spTgt spid="167"/>
                                        </p:tgtEl>
                                        <p:attrNameLst>
                                          <p:attrName>style.visibility</p:attrName>
                                        </p:attrNameLst>
                                      </p:cBhvr>
                                      <p:to>
                                        <p:strVal val="visible"/>
                                      </p:to>
                                    </p:set>
                                    <p:anim calcmode="lin" valueType="num">
                                      <p:cBhvr additive="base">
                                        <p:cTn id="87" dur="1000"/>
                                        <p:tgtEl>
                                          <p:spTgt spid="167"/>
                                        </p:tgtEl>
                                        <p:attrNameLst>
                                          <p:attrName>ppt_y</p:attrName>
                                        </p:attrNameLst>
                                      </p:cBhvr>
                                      <p:tavLst>
                                        <p:tav tm="0">
                                          <p:val>
                                            <p:strVal val="#ppt_y-#ppt_h*1.125000"/>
                                          </p:val>
                                        </p:tav>
                                        <p:tav tm="100000">
                                          <p:val>
                                            <p:strVal val="#ppt_y"/>
                                          </p:val>
                                        </p:tav>
                                      </p:tavLst>
                                    </p:anim>
                                    <p:animEffect transition="in" filter="wipe(down)">
                                      <p:cBhvr>
                                        <p:cTn id="88" dur="1000"/>
                                        <p:tgtEl>
                                          <p:spTgt spid="167"/>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63"/>
                                        </p:tgtEl>
                                        <p:attrNameLst>
                                          <p:attrName>style.visibility</p:attrName>
                                        </p:attrNameLst>
                                      </p:cBhvr>
                                      <p:to>
                                        <p:strVal val="visible"/>
                                      </p:to>
                                    </p:set>
                                    <p:animEffect transition="in" filter="fade">
                                      <p:cBhvr>
                                        <p:cTn id="93" dur="5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 grpId="0" animBg="1"/>
      <p:bldP spid="28" grpId="0"/>
      <p:bldP spid="29" grpId="0"/>
      <p:bldP spid="104" grpId="0"/>
      <p:bldP spid="115" grpId="0"/>
      <p:bldP spid="125" grpId="0"/>
      <p:bldP spid="14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2C1"/>
        </a:solidFill>
        <a:effectLst/>
      </p:bgPr>
    </p:bg>
    <p:spTree>
      <p:nvGrpSpPr>
        <p:cNvPr id="1" name="">
          <a:extLst>
            <a:ext uri="{FF2B5EF4-FFF2-40B4-BE49-F238E27FC236}">
              <a16:creationId xmlns:a16="http://schemas.microsoft.com/office/drawing/2014/main" id="{774760A3-2D68-97AC-808B-670C5B0BE969}"/>
            </a:ext>
          </a:extLst>
        </p:cNvPr>
        <p:cNvGrpSpPr/>
        <p:nvPr/>
      </p:nvGrpSpPr>
      <p:grpSpPr>
        <a:xfrm>
          <a:off x="0" y="0"/>
          <a:ext cx="0" cy="0"/>
          <a:chOff x="0" y="0"/>
          <a:chExt cx="0" cy="0"/>
        </a:xfrm>
      </p:grpSpPr>
      <p:pic>
        <p:nvPicPr>
          <p:cNvPr id="8" name="Picture 7" descr="A pink flower with a black background&#10;&#10;Description automatically generated">
            <a:extLst>
              <a:ext uri="{FF2B5EF4-FFF2-40B4-BE49-F238E27FC236}">
                <a16:creationId xmlns:a16="http://schemas.microsoft.com/office/drawing/2014/main" id="{B3F5C547-3366-29BE-5059-EBEF06F3E89E}"/>
              </a:ext>
            </a:extLst>
          </p:cNvPr>
          <p:cNvPicPr>
            <a:picLocks noChangeAspect="1"/>
          </p:cNvPicPr>
          <p:nvPr/>
        </p:nvPicPr>
        <p:blipFill>
          <a:blip r:embed="rId3"/>
          <a:stretch>
            <a:fillRect/>
          </a:stretch>
        </p:blipFill>
        <p:spPr>
          <a:xfrm>
            <a:off x="11648319" y="291042"/>
            <a:ext cx="843522" cy="851957"/>
          </a:xfrm>
          <a:prstGeom prst="rect">
            <a:avLst/>
          </a:prstGeom>
        </p:spPr>
      </p:pic>
      <p:sp>
        <p:nvSpPr>
          <p:cNvPr id="21" name="TextBox 20">
            <a:extLst>
              <a:ext uri="{FF2B5EF4-FFF2-40B4-BE49-F238E27FC236}">
                <a16:creationId xmlns:a16="http://schemas.microsoft.com/office/drawing/2014/main" id="{1DE46853-626C-85F1-A8B7-CEA703C50580}"/>
              </a:ext>
            </a:extLst>
          </p:cNvPr>
          <p:cNvSpPr txBox="1"/>
          <p:nvPr/>
        </p:nvSpPr>
        <p:spPr>
          <a:xfrm>
            <a:off x="4946904" y="70223"/>
            <a:ext cx="6701415" cy="1072345"/>
          </a:xfrm>
          <a:prstGeom prst="rect">
            <a:avLst/>
          </a:prstGeom>
          <a:noFill/>
        </p:spPr>
        <p:txBody>
          <a:bodyPr wrap="square" rtlCol="0">
            <a:spAutoFit/>
          </a:bodyPr>
          <a:lstStyle/>
          <a:p>
            <a:pPr marL="0" algn="r" defTabSz="914400" rtl="1" eaLnBrk="1" latinLnBrk="0" hangingPunct="1">
              <a:lnSpc>
                <a:spcPts val="8500"/>
              </a:lnSpc>
            </a:pPr>
            <a:r>
              <a:rPr lang="he-IL" sz="4600" b="1" dirty="0">
                <a:solidFill>
                  <a:srgbClr val="3B70E9"/>
                </a:solidFill>
                <a:latin typeface="Calibri" panose="020F0502020204030204" pitchFamily="34" charset="0"/>
                <a:cs typeface="Calibri" panose="020F0502020204030204" pitchFamily="34" charset="0"/>
              </a:rPr>
              <a:t>מה אתם חושבים על הנתונים?</a:t>
            </a:r>
            <a:endParaRPr lang="en-IL" sz="4600" b="1" dirty="0">
              <a:solidFill>
                <a:srgbClr val="3B70E9"/>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FC593E03-3291-B0B1-DDF6-A510B7359B5B}"/>
              </a:ext>
            </a:extLst>
          </p:cNvPr>
          <p:cNvSpPr txBox="1"/>
          <p:nvPr/>
        </p:nvSpPr>
        <p:spPr>
          <a:xfrm>
            <a:off x="3552852" y="2242003"/>
            <a:ext cx="7548005" cy="1323439"/>
          </a:xfrm>
          <a:prstGeom prst="rect">
            <a:avLst/>
          </a:prstGeom>
          <a:noFill/>
        </p:spPr>
        <p:txBody>
          <a:bodyPr wrap="square" rtlCol="0">
            <a:spAutoFit/>
          </a:bodyPr>
          <a:lstStyle/>
          <a:p>
            <a:pPr marL="0" algn="r" defTabSz="914400" rtl="1" eaLnBrk="1" latinLnBrk="0" hangingPunct="1"/>
            <a:r>
              <a:rPr lang="he-IL" sz="4000" dirty="0">
                <a:solidFill>
                  <a:srgbClr val="3B70E9"/>
                </a:solidFill>
                <a:latin typeface="Calibri" panose="020F0502020204030204" pitchFamily="34" charset="0"/>
                <a:cs typeface="Calibri" panose="020F0502020204030204" pitchFamily="34" charset="0"/>
              </a:rPr>
              <a:t>80% מהאדמות החקלאיות משמשות לגידול בעלי חיים ומזון לבעלי חיים </a:t>
            </a:r>
          </a:p>
        </p:txBody>
      </p:sp>
      <p:sp>
        <p:nvSpPr>
          <p:cNvPr id="5" name="TextBox 4">
            <a:extLst>
              <a:ext uri="{FF2B5EF4-FFF2-40B4-BE49-F238E27FC236}">
                <a16:creationId xmlns:a16="http://schemas.microsoft.com/office/drawing/2014/main" id="{0F5EBCFD-0A42-A760-BD73-3A7926B1A7D2}"/>
              </a:ext>
            </a:extLst>
          </p:cNvPr>
          <p:cNvSpPr txBox="1"/>
          <p:nvPr/>
        </p:nvSpPr>
        <p:spPr>
          <a:xfrm>
            <a:off x="6013409" y="1601942"/>
            <a:ext cx="5634910" cy="523220"/>
          </a:xfrm>
          <a:prstGeom prst="rect">
            <a:avLst/>
          </a:prstGeom>
          <a:noFill/>
        </p:spPr>
        <p:txBody>
          <a:bodyPr wrap="square" rtlCol="0">
            <a:spAutoFit/>
          </a:bodyPr>
          <a:lstStyle/>
          <a:p>
            <a:pPr marL="0" algn="r" defTabSz="914400" rtl="1" eaLnBrk="1" latinLnBrk="0" hangingPunct="1"/>
            <a:r>
              <a:rPr lang="he-IL" sz="2800" dirty="0">
                <a:solidFill>
                  <a:srgbClr val="3B70E9"/>
                </a:solidFill>
                <a:latin typeface="Calibri" panose="020F0502020204030204" pitchFamily="34" charset="0"/>
                <a:cs typeface="Calibri" panose="020F0502020204030204" pitchFamily="34" charset="0"/>
              </a:rPr>
              <a:t>נתבונן שוב על שני נתונים מתוך הגרף:</a:t>
            </a:r>
          </a:p>
        </p:txBody>
      </p:sp>
      <p:sp>
        <p:nvSpPr>
          <p:cNvPr id="6" name="TextBox 5">
            <a:extLst>
              <a:ext uri="{FF2B5EF4-FFF2-40B4-BE49-F238E27FC236}">
                <a16:creationId xmlns:a16="http://schemas.microsoft.com/office/drawing/2014/main" id="{8B129C11-44B8-2733-2ED8-E5FB8C92C009}"/>
              </a:ext>
            </a:extLst>
          </p:cNvPr>
          <p:cNvSpPr txBox="1"/>
          <p:nvPr/>
        </p:nvSpPr>
        <p:spPr>
          <a:xfrm>
            <a:off x="2163351" y="3670771"/>
            <a:ext cx="8937507" cy="707886"/>
          </a:xfrm>
          <a:prstGeom prst="rect">
            <a:avLst/>
          </a:prstGeom>
          <a:noFill/>
        </p:spPr>
        <p:txBody>
          <a:bodyPr wrap="square" rtlCol="0">
            <a:spAutoFit/>
          </a:bodyPr>
          <a:lstStyle/>
          <a:p>
            <a:pPr marL="0" algn="r" defTabSz="914400" rtl="1" eaLnBrk="1" latinLnBrk="0" hangingPunct="1"/>
            <a:r>
              <a:rPr lang="he-IL" sz="4000" dirty="0">
                <a:solidFill>
                  <a:srgbClr val="3B70E9"/>
                </a:solidFill>
                <a:latin typeface="Calibri" panose="020F0502020204030204" pitchFamily="34" charset="0"/>
                <a:cs typeface="Calibri" panose="020F0502020204030204" pitchFamily="34" charset="0"/>
              </a:rPr>
              <a:t>83% מהקלוריות שלנו מגיעות ממזון צמחי</a:t>
            </a:r>
          </a:p>
        </p:txBody>
      </p:sp>
      <p:sp>
        <p:nvSpPr>
          <p:cNvPr id="7" name="TextBox 6">
            <a:extLst>
              <a:ext uri="{FF2B5EF4-FFF2-40B4-BE49-F238E27FC236}">
                <a16:creationId xmlns:a16="http://schemas.microsoft.com/office/drawing/2014/main" id="{33A7BB9E-CF3A-F1DD-CB77-BCD746002971}"/>
              </a:ext>
            </a:extLst>
          </p:cNvPr>
          <p:cNvSpPr txBox="1"/>
          <p:nvPr/>
        </p:nvSpPr>
        <p:spPr>
          <a:xfrm>
            <a:off x="10798366" y="1935209"/>
            <a:ext cx="849953"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1</a:t>
            </a:r>
            <a:endParaRPr lang="en-IL" sz="9600" b="1" dirty="0">
              <a:solidFill>
                <a:srgbClr val="FF4DC9"/>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0FCB2AC1-F070-418A-837C-C969AFE1A4D5}"/>
              </a:ext>
            </a:extLst>
          </p:cNvPr>
          <p:cNvSpPr txBox="1"/>
          <p:nvPr/>
        </p:nvSpPr>
        <p:spPr>
          <a:xfrm>
            <a:off x="10798366" y="3353079"/>
            <a:ext cx="849953"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2</a:t>
            </a:r>
            <a:endParaRPr lang="en-IL" sz="9600" b="1" dirty="0">
              <a:solidFill>
                <a:srgbClr val="FF4DC9"/>
              </a:solidFill>
              <a:latin typeface="Calibri" panose="020F0502020204030204" pitchFamily="34" charset="0"/>
              <a:cs typeface="Calibri" panose="020F0502020204030204" pitchFamily="34" charset="0"/>
            </a:endParaRPr>
          </a:p>
        </p:txBody>
      </p:sp>
      <p:sp>
        <p:nvSpPr>
          <p:cNvPr id="10" name="Round Diagonal Corner Rectangle 20">
            <a:extLst>
              <a:ext uri="{FF2B5EF4-FFF2-40B4-BE49-F238E27FC236}">
                <a16:creationId xmlns:a16="http://schemas.microsoft.com/office/drawing/2014/main" id="{D62BC1E0-0EDF-B9BC-22A1-1F706C1C2BDD}"/>
              </a:ext>
            </a:extLst>
          </p:cNvPr>
          <p:cNvSpPr/>
          <p:nvPr/>
        </p:nvSpPr>
        <p:spPr>
          <a:xfrm>
            <a:off x="706434" y="5229573"/>
            <a:ext cx="3823713" cy="1177133"/>
          </a:xfrm>
          <a:prstGeom prst="round2DiagRect">
            <a:avLst/>
          </a:prstGeom>
          <a:solidFill>
            <a:srgbClr val="3B70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a:p>
        </p:txBody>
      </p:sp>
      <p:sp>
        <p:nvSpPr>
          <p:cNvPr id="11" name="TextBox 10">
            <a:extLst>
              <a:ext uri="{FF2B5EF4-FFF2-40B4-BE49-F238E27FC236}">
                <a16:creationId xmlns:a16="http://schemas.microsoft.com/office/drawing/2014/main" id="{5EC8781B-9173-07B4-2292-02AFFE626AF4}"/>
              </a:ext>
            </a:extLst>
          </p:cNvPr>
          <p:cNvSpPr txBox="1"/>
          <p:nvPr/>
        </p:nvSpPr>
        <p:spPr>
          <a:xfrm>
            <a:off x="803254" y="5283187"/>
            <a:ext cx="3705766" cy="1015663"/>
          </a:xfrm>
          <a:prstGeom prst="rect">
            <a:avLst/>
          </a:prstGeom>
          <a:noFill/>
        </p:spPr>
        <p:txBody>
          <a:bodyPr wrap="square" rtlCol="0">
            <a:spAutoFit/>
          </a:bodyPr>
          <a:lstStyle/>
          <a:p>
            <a:pPr marL="0" algn="r" defTabSz="914400" rtl="1" eaLnBrk="1" latinLnBrk="0" hangingPunct="1"/>
            <a:r>
              <a:rPr lang="he-IL" sz="2000" dirty="0">
                <a:solidFill>
                  <a:schemeClr val="bg1"/>
                </a:solidFill>
                <a:latin typeface="Calibri" panose="020F0502020204030204" pitchFamily="34" charset="0"/>
                <a:cs typeface="Calibri" panose="020F0502020204030204" pitchFamily="34" charset="0"/>
              </a:rPr>
              <a:t>מהי יעילות?</a:t>
            </a:r>
          </a:p>
          <a:p>
            <a:pPr marL="0" algn="r" defTabSz="914400" rtl="1" eaLnBrk="1" latinLnBrk="0" hangingPunct="1"/>
            <a:r>
              <a:rPr lang="he-IL" sz="2000" dirty="0">
                <a:solidFill>
                  <a:schemeClr val="bg1"/>
                </a:solidFill>
                <a:latin typeface="Calibri" panose="020F0502020204030204" pitchFamily="34" charset="0"/>
                <a:cs typeface="Calibri" panose="020F0502020204030204" pitchFamily="34" charset="0"/>
              </a:rPr>
              <a:t>השגת התוצאות הטובות ביותר תוך ניצול מירבי של האמצעים.</a:t>
            </a:r>
          </a:p>
        </p:txBody>
      </p:sp>
      <p:sp>
        <p:nvSpPr>
          <p:cNvPr id="12" name="TextBox 11">
            <a:extLst>
              <a:ext uri="{FF2B5EF4-FFF2-40B4-BE49-F238E27FC236}">
                <a16:creationId xmlns:a16="http://schemas.microsoft.com/office/drawing/2014/main" id="{CC66946E-5FCC-2673-1F1D-BE6295FABF3D}"/>
              </a:ext>
            </a:extLst>
          </p:cNvPr>
          <p:cNvSpPr txBox="1"/>
          <p:nvPr/>
        </p:nvSpPr>
        <p:spPr>
          <a:xfrm>
            <a:off x="4530147" y="5374708"/>
            <a:ext cx="6570710" cy="954107"/>
          </a:xfrm>
          <a:prstGeom prst="rect">
            <a:avLst/>
          </a:prstGeom>
          <a:noFill/>
        </p:spPr>
        <p:txBody>
          <a:bodyPr wrap="square" rtlCol="0">
            <a:spAutoFit/>
          </a:bodyPr>
          <a:lstStyle/>
          <a:p>
            <a:pPr marL="0" algn="r" defTabSz="914400" rtl="1" eaLnBrk="1" latinLnBrk="0" hangingPunct="1"/>
            <a:r>
              <a:rPr lang="he-IL" sz="2800" dirty="0">
                <a:solidFill>
                  <a:srgbClr val="3B70E9"/>
                </a:solidFill>
                <a:latin typeface="Calibri" panose="020F0502020204030204" pitchFamily="34" charset="0"/>
                <a:cs typeface="Calibri" panose="020F0502020204030204" pitchFamily="34" charset="0"/>
              </a:rPr>
              <a:t>מה מפתיע בשני הנתונים האלה?</a:t>
            </a:r>
          </a:p>
          <a:p>
            <a:pPr marL="0" algn="r" defTabSz="914400" rtl="1" eaLnBrk="1" latinLnBrk="0" hangingPunct="1"/>
            <a:r>
              <a:rPr lang="he-IL" sz="2800" dirty="0">
                <a:solidFill>
                  <a:srgbClr val="3B70E9"/>
                </a:solidFill>
                <a:latin typeface="Calibri" panose="020F0502020204030204" pitchFamily="34" charset="0"/>
                <a:cs typeface="Calibri" panose="020F0502020204030204" pitchFamily="34" charset="0"/>
              </a:rPr>
              <a:t>האם לדעתכם אנו משתמשים בקרקע ביעילות?</a:t>
            </a:r>
          </a:p>
        </p:txBody>
      </p:sp>
      <p:sp>
        <p:nvSpPr>
          <p:cNvPr id="2" name="TextBox 1">
            <a:extLst>
              <a:ext uri="{FF2B5EF4-FFF2-40B4-BE49-F238E27FC236}">
                <a16:creationId xmlns:a16="http://schemas.microsoft.com/office/drawing/2014/main" id="{75469339-04F2-A27E-7807-90ECAAE9A994}"/>
              </a:ext>
            </a:extLst>
          </p:cNvPr>
          <p:cNvSpPr txBox="1"/>
          <p:nvPr/>
        </p:nvSpPr>
        <p:spPr>
          <a:xfrm>
            <a:off x="10798366" y="5310220"/>
            <a:ext cx="849953" cy="1182375"/>
          </a:xfrm>
          <a:prstGeom prst="rect">
            <a:avLst/>
          </a:prstGeom>
          <a:noFill/>
        </p:spPr>
        <p:txBody>
          <a:bodyPr wrap="square" rtlCol="0">
            <a:spAutoFit/>
          </a:bodyPr>
          <a:lstStyle/>
          <a:p>
            <a:pPr marL="0" algn="r" defTabSz="914400" rtl="1" eaLnBrk="1" latinLnBrk="0" hangingPunct="1">
              <a:lnSpc>
                <a:spcPts val="8500"/>
              </a:lnSpc>
            </a:pPr>
            <a:r>
              <a:rPr lang="he-IL" sz="7200" b="1" dirty="0">
                <a:solidFill>
                  <a:srgbClr val="FF4DC9"/>
                </a:solidFill>
                <a:latin typeface="Calibri" panose="020F0502020204030204" pitchFamily="34" charset="0"/>
                <a:cs typeface="Calibri" panose="020F0502020204030204" pitchFamily="34" charset="0"/>
              </a:rPr>
              <a:t>?</a:t>
            </a:r>
            <a:endParaRPr lang="en-IL" sz="13800" b="1" dirty="0">
              <a:solidFill>
                <a:srgbClr val="FF4DC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910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2C1"/>
        </a:solidFill>
        <a:effectLst/>
      </p:bgPr>
    </p:bg>
    <p:spTree>
      <p:nvGrpSpPr>
        <p:cNvPr id="1" name="">
          <a:extLst>
            <a:ext uri="{FF2B5EF4-FFF2-40B4-BE49-F238E27FC236}">
              <a16:creationId xmlns:a16="http://schemas.microsoft.com/office/drawing/2014/main" id="{4578F5A2-48B4-876E-A0AF-9853D4BE0B4E}"/>
            </a:ext>
          </a:extLst>
        </p:cNvPr>
        <p:cNvGrpSpPr/>
        <p:nvPr/>
      </p:nvGrpSpPr>
      <p:grpSpPr>
        <a:xfrm>
          <a:off x="0" y="0"/>
          <a:ext cx="0" cy="0"/>
          <a:chOff x="0" y="0"/>
          <a:chExt cx="0" cy="0"/>
        </a:xfrm>
      </p:grpSpPr>
      <p:sp>
        <p:nvSpPr>
          <p:cNvPr id="6" name="Round Diagonal Corner Rectangle 5">
            <a:extLst>
              <a:ext uri="{FF2B5EF4-FFF2-40B4-BE49-F238E27FC236}">
                <a16:creationId xmlns:a16="http://schemas.microsoft.com/office/drawing/2014/main" id="{F7BC63D6-2116-B6DF-467D-8466695FE6CF}"/>
              </a:ext>
            </a:extLst>
          </p:cNvPr>
          <p:cNvSpPr/>
          <p:nvPr/>
        </p:nvSpPr>
        <p:spPr>
          <a:xfrm>
            <a:off x="564269" y="1428579"/>
            <a:ext cx="4566165" cy="4920022"/>
          </a:xfrm>
          <a:prstGeom prst="round2DiagRect">
            <a:avLst>
              <a:gd name="adj1" fmla="val 0"/>
              <a:gd name="adj2" fmla="val 23819"/>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pic>
        <p:nvPicPr>
          <p:cNvPr id="8" name="Picture 7" descr="A pink flower with a black background&#10;&#10;Description automatically generated">
            <a:extLst>
              <a:ext uri="{FF2B5EF4-FFF2-40B4-BE49-F238E27FC236}">
                <a16:creationId xmlns:a16="http://schemas.microsoft.com/office/drawing/2014/main" id="{5000AF13-1303-8C6D-4B35-FC37912ABA74}"/>
              </a:ext>
            </a:extLst>
          </p:cNvPr>
          <p:cNvPicPr>
            <a:picLocks noChangeAspect="1"/>
          </p:cNvPicPr>
          <p:nvPr/>
        </p:nvPicPr>
        <p:blipFill>
          <a:blip r:embed="rId4"/>
          <a:stretch>
            <a:fillRect/>
          </a:stretch>
        </p:blipFill>
        <p:spPr>
          <a:xfrm>
            <a:off x="11648319" y="291042"/>
            <a:ext cx="843522" cy="851957"/>
          </a:xfrm>
          <a:prstGeom prst="rect">
            <a:avLst/>
          </a:prstGeom>
        </p:spPr>
      </p:pic>
      <p:sp>
        <p:nvSpPr>
          <p:cNvPr id="21" name="TextBox 20">
            <a:extLst>
              <a:ext uri="{FF2B5EF4-FFF2-40B4-BE49-F238E27FC236}">
                <a16:creationId xmlns:a16="http://schemas.microsoft.com/office/drawing/2014/main" id="{1FF80126-7B87-EDAA-DFD5-4B6CB9746D25}"/>
              </a:ext>
            </a:extLst>
          </p:cNvPr>
          <p:cNvSpPr txBox="1"/>
          <p:nvPr/>
        </p:nvSpPr>
        <p:spPr>
          <a:xfrm>
            <a:off x="3442447" y="70223"/>
            <a:ext cx="8205872" cy="1065613"/>
          </a:xfrm>
          <a:prstGeom prst="rect">
            <a:avLst/>
          </a:prstGeom>
          <a:noFill/>
        </p:spPr>
        <p:txBody>
          <a:bodyPr wrap="square" rtlCol="0">
            <a:spAutoFit/>
          </a:bodyPr>
          <a:lstStyle/>
          <a:p>
            <a:pPr marL="0" algn="r" defTabSz="914400" rtl="1" eaLnBrk="1" latinLnBrk="0" hangingPunct="1">
              <a:lnSpc>
                <a:spcPts val="8500"/>
              </a:lnSpc>
            </a:pPr>
            <a:r>
              <a:rPr lang="he-IL" sz="4600" b="1" dirty="0">
                <a:solidFill>
                  <a:srgbClr val="3B70E9"/>
                </a:solidFill>
                <a:latin typeface="Calibri" panose="020F0502020204030204" pitchFamily="34" charset="0"/>
                <a:cs typeface="Calibri" panose="020F0502020204030204" pitchFamily="34" charset="0"/>
              </a:rPr>
              <a:t>פעילות סיכום – מצביעים ברגליים</a:t>
            </a:r>
            <a:endParaRPr lang="en-IL" sz="4600" b="1" dirty="0">
              <a:solidFill>
                <a:srgbClr val="3B70E9"/>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2E3D81C3-7B61-A85C-BF17-9AAC375D9170}"/>
              </a:ext>
            </a:extLst>
          </p:cNvPr>
          <p:cNvSpPr txBox="1"/>
          <p:nvPr/>
        </p:nvSpPr>
        <p:spPr>
          <a:xfrm>
            <a:off x="5130434" y="1818513"/>
            <a:ext cx="5920710" cy="4524315"/>
          </a:xfrm>
          <a:prstGeom prst="rect">
            <a:avLst/>
          </a:prstGeom>
          <a:noFill/>
        </p:spPr>
        <p:txBody>
          <a:bodyPr wrap="square" rtlCol="0">
            <a:spAutoFit/>
          </a:bodyPr>
          <a:lstStyle/>
          <a:p>
            <a:pPr algn="r" defTabSz="914400" rtl="1" eaLnBrk="1" latinLnBrk="0" hangingPunct="1"/>
            <a:r>
              <a:rPr lang="he-IL" sz="3200" dirty="0">
                <a:solidFill>
                  <a:srgbClr val="3B70E9"/>
                </a:solidFill>
                <a:latin typeface="Calibri" panose="020F0502020204030204" pitchFamily="34" charset="0"/>
                <a:cs typeface="Calibri" panose="020F0502020204030204" pitchFamily="34" charset="0"/>
              </a:rPr>
              <a:t>צרו בכיתה סקלה דמיונית (1 - 10)</a:t>
            </a:r>
          </a:p>
          <a:p>
            <a:pPr algn="r" defTabSz="914400" rtl="1" eaLnBrk="1" latinLnBrk="0" hangingPunct="1"/>
            <a:endParaRPr lang="he-IL" sz="3200" dirty="0">
              <a:solidFill>
                <a:srgbClr val="3B70E9"/>
              </a:solidFill>
              <a:latin typeface="Calibri" panose="020F0502020204030204" pitchFamily="34" charset="0"/>
              <a:cs typeface="Calibri" panose="020F0502020204030204" pitchFamily="34" charset="0"/>
            </a:endParaRPr>
          </a:p>
          <a:p>
            <a:pPr algn="r" defTabSz="914400" rtl="1" eaLnBrk="1" latinLnBrk="0" hangingPunct="1"/>
            <a:r>
              <a:rPr lang="he-IL" sz="3200" dirty="0">
                <a:solidFill>
                  <a:srgbClr val="3B70E9"/>
                </a:solidFill>
                <a:latin typeface="Calibri" panose="020F0502020204030204" pitchFamily="34" charset="0"/>
                <a:cs typeface="Calibri" panose="020F0502020204030204" pitchFamily="34" charset="0"/>
              </a:rPr>
              <a:t>המורה תקריא סדרה של משפטים</a:t>
            </a:r>
          </a:p>
          <a:p>
            <a:pPr algn="r" defTabSz="914400" rtl="1" eaLnBrk="1" latinLnBrk="0" hangingPunct="1"/>
            <a:endParaRPr lang="he-IL" sz="3200" dirty="0">
              <a:solidFill>
                <a:srgbClr val="3B70E9"/>
              </a:solidFill>
              <a:latin typeface="Calibri" panose="020F0502020204030204" pitchFamily="34" charset="0"/>
              <a:cs typeface="Calibri" panose="020F0502020204030204" pitchFamily="34" charset="0"/>
            </a:endParaRPr>
          </a:p>
          <a:p>
            <a:pPr algn="r" defTabSz="914400" rtl="1" eaLnBrk="1" latinLnBrk="0" hangingPunct="1"/>
            <a:r>
              <a:rPr lang="he-IL" sz="3200" dirty="0">
                <a:solidFill>
                  <a:srgbClr val="3B70E9"/>
                </a:solidFill>
                <a:latin typeface="Calibri" panose="020F0502020204030204" pitchFamily="34" charset="0"/>
                <a:cs typeface="Calibri" panose="020F0502020204030204" pitchFamily="34" charset="0"/>
              </a:rPr>
              <a:t>עמדו על הסקלה לפי מידת הסכמתכם עם כל משפט</a:t>
            </a:r>
          </a:p>
          <a:p>
            <a:pPr algn="r" defTabSz="914400" rtl="1" eaLnBrk="1" latinLnBrk="0" hangingPunct="1"/>
            <a:endParaRPr lang="he-IL" sz="3200" dirty="0">
              <a:solidFill>
                <a:srgbClr val="3B70E9"/>
              </a:solidFill>
              <a:latin typeface="Calibri" panose="020F0502020204030204" pitchFamily="34" charset="0"/>
              <a:cs typeface="Calibri" panose="020F0502020204030204" pitchFamily="34" charset="0"/>
            </a:endParaRPr>
          </a:p>
          <a:p>
            <a:pPr algn="r" defTabSz="914400" rtl="1" eaLnBrk="1" latinLnBrk="0" hangingPunct="1"/>
            <a:r>
              <a:rPr lang="he-IL" sz="3200" dirty="0">
                <a:solidFill>
                  <a:srgbClr val="3B70E9"/>
                </a:solidFill>
                <a:latin typeface="Calibri" panose="020F0502020204030204" pitchFamily="34" charset="0"/>
                <a:cs typeface="Calibri" panose="020F0502020204030204" pitchFamily="34" charset="0"/>
              </a:rPr>
              <a:t>דונו מדוע אתם מסכימים או לא</a:t>
            </a:r>
          </a:p>
          <a:p>
            <a:pPr marL="742950" indent="-742950" algn="r" defTabSz="914400" rtl="1" eaLnBrk="1" latinLnBrk="0" hangingPunct="1">
              <a:buFont typeface="+mj-lt"/>
              <a:buAutoNum type="arabicPeriod"/>
            </a:pPr>
            <a:endParaRPr lang="en-IL" sz="3200" dirty="0">
              <a:solidFill>
                <a:srgbClr val="3B70E9"/>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E9042900-11AC-6C50-AD26-7673531844E0}"/>
              </a:ext>
            </a:extLst>
          </p:cNvPr>
          <p:cNvSpPr txBox="1"/>
          <p:nvPr/>
        </p:nvSpPr>
        <p:spPr>
          <a:xfrm>
            <a:off x="10793932" y="1462547"/>
            <a:ext cx="849953"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1</a:t>
            </a:r>
            <a:endParaRPr lang="en-IL" sz="9600" b="1" dirty="0">
              <a:solidFill>
                <a:srgbClr val="FF4DC9"/>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7DC60316-9DD4-9357-CC4A-D442A3EE9480}"/>
              </a:ext>
            </a:extLst>
          </p:cNvPr>
          <p:cNvSpPr txBox="1"/>
          <p:nvPr/>
        </p:nvSpPr>
        <p:spPr>
          <a:xfrm>
            <a:off x="10793933" y="2415355"/>
            <a:ext cx="849953"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2</a:t>
            </a:r>
            <a:endParaRPr lang="en-IL" sz="9600" b="1" dirty="0">
              <a:solidFill>
                <a:srgbClr val="FF4DC9"/>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DCE9CFCD-FCC0-ABC9-0CD4-000F9D2C0F59}"/>
              </a:ext>
            </a:extLst>
          </p:cNvPr>
          <p:cNvSpPr txBox="1"/>
          <p:nvPr/>
        </p:nvSpPr>
        <p:spPr>
          <a:xfrm>
            <a:off x="10793933" y="3438937"/>
            <a:ext cx="849953"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3</a:t>
            </a:r>
            <a:endParaRPr lang="en-IL" sz="9600" b="1" dirty="0">
              <a:solidFill>
                <a:srgbClr val="FF4DC9"/>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F091BDB6-BFA7-0BED-FB70-6E7BD9CF5733}"/>
              </a:ext>
            </a:extLst>
          </p:cNvPr>
          <p:cNvSpPr txBox="1"/>
          <p:nvPr/>
        </p:nvSpPr>
        <p:spPr>
          <a:xfrm>
            <a:off x="10793933" y="4885600"/>
            <a:ext cx="849953" cy="1072345"/>
          </a:xfrm>
          <a:prstGeom prst="rect">
            <a:avLst/>
          </a:prstGeom>
          <a:noFill/>
        </p:spPr>
        <p:txBody>
          <a:bodyPr wrap="square" rtlCol="0">
            <a:spAutoFit/>
          </a:bodyPr>
          <a:lstStyle/>
          <a:p>
            <a:pPr marL="0" algn="r" defTabSz="914400" rtl="1" eaLnBrk="1" latinLnBrk="0" hangingPunct="1">
              <a:lnSpc>
                <a:spcPts val="8500"/>
              </a:lnSpc>
            </a:pPr>
            <a:r>
              <a:rPr lang="he-IL" sz="4800" b="1" dirty="0">
                <a:solidFill>
                  <a:srgbClr val="FF4DC9"/>
                </a:solidFill>
                <a:latin typeface="Calibri" panose="020F0502020204030204" pitchFamily="34" charset="0"/>
                <a:cs typeface="Calibri" panose="020F0502020204030204" pitchFamily="34" charset="0"/>
              </a:rPr>
              <a:t>4</a:t>
            </a:r>
            <a:endParaRPr lang="en-IL" sz="9600" b="1" dirty="0">
              <a:solidFill>
                <a:srgbClr val="FF4DC9"/>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183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5106</TotalTime>
  <Words>1327</Words>
  <Application>Microsoft Office PowerPoint</Application>
  <PresentationFormat>Widescreen</PresentationFormat>
  <Paragraphs>209</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Aptos Display</vt:lpstr>
      <vt:lpstr>Aptos</vt:lpstr>
      <vt:lpstr>Symbol</vt:lpstr>
      <vt:lpstr>Helvetica Neue</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Dana Kozlovski</dc:creator>
  <cp:lastModifiedBy>Tal Livne</cp:lastModifiedBy>
  <cp:revision>14</cp:revision>
  <dcterms:created xsi:type="dcterms:W3CDTF">2024-08-18T09:35:29Z</dcterms:created>
  <dcterms:modified xsi:type="dcterms:W3CDTF">2025-08-05T12:51:33Z</dcterms:modified>
</cp:coreProperties>
</file>