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22" autoAdjust="0"/>
  </p:normalViewPr>
  <p:slideViewPr>
    <p:cSldViewPr snapToGrid="0">
      <p:cViewPr varScale="1">
        <p:scale>
          <a:sx n="81" d="100"/>
          <a:sy n="81" d="100"/>
        </p:scale>
        <p:origin x="1498" y="2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642d3386a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g3642d3386a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p>
        </p:txBody>
      </p:sp>
      <p:sp>
        <p:nvSpPr>
          <p:cNvPr id="59" name="Google Shape;59;g3642d3386a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w"/>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642d3386a6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3642d3386a6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iw" dirty="0">
                <a:latin typeface="Calibri"/>
                <a:ea typeface="Calibri"/>
                <a:cs typeface="Calibri"/>
                <a:sym typeface="Calibri"/>
              </a:rPr>
              <a:t>הנחיה למורה: ניתן לשאול את התלמידים:</a:t>
            </a:r>
            <a:endParaRPr dirty="0">
              <a:latin typeface="Calibri"/>
              <a:ea typeface="Calibri"/>
              <a:cs typeface="Calibri"/>
              <a:sym typeface="Calibri"/>
            </a:endParaRPr>
          </a:p>
          <a:p>
            <a:pPr marL="0" lvl="0" indent="0" algn="r" rtl="1">
              <a:lnSpc>
                <a:spcPct val="115000"/>
              </a:lnSpc>
              <a:spcBef>
                <a:spcPts val="1200"/>
              </a:spcBef>
              <a:spcAft>
                <a:spcPts val="0"/>
              </a:spcAft>
              <a:buSzPts val="1400"/>
              <a:buNone/>
            </a:pPr>
            <a:r>
              <a:rPr lang="iw" dirty="0">
                <a:solidFill>
                  <a:srgbClr val="222222"/>
                </a:solidFill>
                <a:latin typeface="Calibri"/>
                <a:ea typeface="Calibri"/>
                <a:cs typeface="Calibri"/>
                <a:sym typeface="Calibri"/>
              </a:rPr>
              <a:t>איזה טעם אהבתם?</a:t>
            </a:r>
            <a:br>
              <a:rPr lang="iw" dirty="0">
                <a:solidFill>
                  <a:srgbClr val="222222"/>
                </a:solidFill>
                <a:latin typeface="Calibri"/>
                <a:ea typeface="Calibri"/>
                <a:cs typeface="Calibri"/>
                <a:sym typeface="Calibri"/>
              </a:rPr>
            </a:br>
            <a:r>
              <a:rPr lang="iw" dirty="0">
                <a:solidFill>
                  <a:srgbClr val="222222"/>
                </a:solidFill>
                <a:latin typeface="Calibri"/>
                <a:ea typeface="Calibri"/>
                <a:cs typeface="Calibri"/>
                <a:sym typeface="Calibri"/>
              </a:rPr>
              <a:t>האם הייתם מוכנים לנסות את זה גם בבית?</a:t>
            </a:r>
            <a:endParaRPr dirty="0">
              <a:latin typeface="Calibri"/>
              <a:ea typeface="Calibri"/>
              <a:cs typeface="Calibri"/>
              <a:sym typeface="Calibri"/>
            </a:endParaRPr>
          </a:p>
        </p:txBody>
      </p:sp>
      <p:sp>
        <p:nvSpPr>
          <p:cNvPr id="155" name="Google Shape;155;g3642d3386a6_0_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w"/>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642d3386a6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3642d3386a6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165" name="Google Shape;165;g3642d3386a6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w"/>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42d3386a6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g3642d3386a6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iw" sz="1200" i="0" u="none" strike="noStrike" dirty="0">
                <a:solidFill>
                  <a:schemeClr val="dk1"/>
                </a:solidFill>
                <a:latin typeface="Calibri"/>
                <a:ea typeface="Calibri"/>
                <a:cs typeface="Calibri"/>
                <a:sym typeface="Calibri"/>
              </a:rPr>
              <a:t>הערה למורה: </a:t>
            </a:r>
            <a:r>
              <a:rPr lang="iw" dirty="0">
                <a:latin typeface="Calibri"/>
                <a:ea typeface="Calibri"/>
                <a:cs typeface="Calibri"/>
                <a:sym typeface="Calibri"/>
              </a:rPr>
              <a:t>ניתן ל</a:t>
            </a:r>
            <a:r>
              <a:rPr lang="he-IL" dirty="0">
                <a:latin typeface="Calibri"/>
                <a:ea typeface="Calibri"/>
                <a:cs typeface="Calibri"/>
                <a:sym typeface="Calibri"/>
              </a:rPr>
              <a:t>כתוב </a:t>
            </a:r>
            <a:r>
              <a:rPr lang="iw" dirty="0">
                <a:latin typeface="Calibri"/>
                <a:ea typeface="Calibri"/>
                <a:cs typeface="Calibri"/>
                <a:sym typeface="Calibri"/>
              </a:rPr>
              <a:t>על הלוח את כל הדברים שהתלמידים אומרים</a:t>
            </a:r>
            <a:r>
              <a:rPr lang="iw" sz="1200" i="0" u="none" strike="noStrike" dirty="0">
                <a:solidFill>
                  <a:schemeClr val="dk1"/>
                </a:solidFill>
                <a:latin typeface="Calibri"/>
                <a:ea typeface="Calibri"/>
                <a:cs typeface="Calibri"/>
                <a:sym typeface="Calibri"/>
              </a:rPr>
              <a:t>.</a:t>
            </a:r>
            <a:br>
              <a:rPr lang="iw" sz="1200" i="0" u="none" strike="noStrike" dirty="0">
                <a:solidFill>
                  <a:schemeClr val="dk1"/>
                </a:solidFill>
                <a:latin typeface="Calibri"/>
                <a:ea typeface="Calibri"/>
                <a:cs typeface="Calibri"/>
                <a:sym typeface="Calibri"/>
              </a:rPr>
            </a:br>
            <a:endParaRPr dirty="0">
              <a:latin typeface="Calibri"/>
              <a:ea typeface="Calibri"/>
              <a:cs typeface="Calibri"/>
              <a:sym typeface="Calibri"/>
            </a:endParaRPr>
          </a:p>
        </p:txBody>
      </p:sp>
      <p:sp>
        <p:nvSpPr>
          <p:cNvPr id="70" name="Google Shape;70;g3642d3386a6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w"/>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642d3386a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g3642d3386a6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g3642d3386a6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w"/>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642d3386a6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3642d3386a6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iw" i="0" u="none" strike="noStrike">
                <a:solidFill>
                  <a:schemeClr val="dk1"/>
                </a:solidFill>
                <a:latin typeface="Calibri"/>
                <a:ea typeface="Calibri"/>
                <a:cs typeface="Calibri"/>
                <a:sym typeface="Calibri"/>
              </a:rPr>
              <a:t>הנחיות למורה:</a:t>
            </a:r>
            <a:endParaRPr>
              <a:latin typeface="Calibri"/>
              <a:ea typeface="Calibri"/>
              <a:cs typeface="Calibri"/>
              <a:sym typeface="Calibri"/>
            </a:endParaRPr>
          </a:p>
          <a:p>
            <a:pPr marL="0" lvl="0" indent="0" algn="r" rtl="1">
              <a:lnSpc>
                <a:spcPct val="150000"/>
              </a:lnSpc>
              <a:spcBef>
                <a:spcPts val="1000"/>
              </a:spcBef>
              <a:spcAft>
                <a:spcPts val="1000"/>
              </a:spcAft>
              <a:buSzPts val="1100"/>
              <a:buNone/>
            </a:pPr>
            <a:r>
              <a:rPr lang="iw">
                <a:solidFill>
                  <a:srgbClr val="222222"/>
                </a:solidFill>
                <a:latin typeface="Calibri"/>
                <a:ea typeface="Calibri"/>
                <a:cs typeface="Calibri"/>
                <a:sym typeface="Calibri"/>
              </a:rPr>
              <a:t>מקריאים את ההיגדים שבמערך בזה אחר זה. אחרי כל היגד, התלמידים מתבקשים להצביע: אמת או שקר. ניתן להחליט שאגודל למעלה זה אמת, ואגודל למטה זה שקר. או לשאול: מי שחושב שזה אמת שיצביע, ואז מי שחושב שזה שקר שיצביע.</a:t>
            </a:r>
            <a:endParaRPr>
              <a:latin typeface="Calibri"/>
              <a:ea typeface="Calibri"/>
              <a:cs typeface="Calibri"/>
              <a:sym typeface="Calibri"/>
            </a:endParaRPr>
          </a:p>
        </p:txBody>
      </p:sp>
      <p:sp>
        <p:nvSpPr>
          <p:cNvPr id="90" name="Google Shape;90;g3642d3386a6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w"/>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42d3386a6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3642d3386a6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iw" dirty="0">
                <a:latin typeface="Calibri"/>
                <a:ea typeface="Calibri"/>
                <a:cs typeface="Calibri"/>
                <a:sym typeface="Calibri"/>
              </a:rPr>
              <a:t>הנחיה למורה</a:t>
            </a:r>
            <a:endParaRPr dirty="0">
              <a:latin typeface="Calibri"/>
              <a:ea typeface="Calibri"/>
              <a:cs typeface="Calibri"/>
              <a:sym typeface="Calibri"/>
            </a:endParaRPr>
          </a:p>
          <a:p>
            <a:pPr marL="0" lvl="0" indent="0" algn="r" rtl="0">
              <a:lnSpc>
                <a:spcPct val="100000"/>
              </a:lnSpc>
              <a:spcBef>
                <a:spcPts val="0"/>
              </a:spcBef>
              <a:spcAft>
                <a:spcPts val="0"/>
              </a:spcAft>
              <a:buSzPts val="1400"/>
              <a:buNone/>
            </a:pPr>
            <a:endParaRPr dirty="0">
              <a:latin typeface="Calibri"/>
              <a:ea typeface="Calibri"/>
              <a:cs typeface="Calibri"/>
              <a:sym typeface="Calibri"/>
            </a:endParaRPr>
          </a:p>
          <a:p>
            <a:pPr marL="0" lvl="0" indent="0" algn="r" rtl="1">
              <a:lnSpc>
                <a:spcPct val="100000"/>
              </a:lnSpc>
              <a:spcBef>
                <a:spcPts val="0"/>
              </a:spcBef>
              <a:spcAft>
                <a:spcPts val="0"/>
              </a:spcAft>
              <a:buSzPts val="1400"/>
              <a:buNone/>
            </a:pPr>
            <a:r>
              <a:rPr lang="iw" dirty="0">
                <a:latin typeface="Calibri"/>
                <a:ea typeface="Calibri"/>
                <a:cs typeface="Calibri"/>
                <a:sym typeface="Calibri"/>
              </a:rPr>
              <a:t>בחרי 4 משתתפים:</a:t>
            </a:r>
            <a:endParaRPr b="1" dirty="0">
              <a:solidFill>
                <a:srgbClr val="222222"/>
              </a:solidFill>
              <a:latin typeface="Calibri"/>
              <a:ea typeface="Calibri"/>
              <a:cs typeface="Calibri"/>
              <a:sym typeface="Calibri"/>
            </a:endParaRPr>
          </a:p>
          <a:p>
            <a:pPr marL="457200" lvl="0" indent="-304800" algn="r" rtl="1">
              <a:lnSpc>
                <a:spcPct val="115000"/>
              </a:lnSpc>
              <a:spcBef>
                <a:spcPts val="1200"/>
              </a:spcBef>
              <a:spcAft>
                <a:spcPts val="0"/>
              </a:spcAft>
              <a:buClr>
                <a:srgbClr val="222222"/>
              </a:buClr>
              <a:buSzPts val="1200"/>
              <a:buFont typeface="Calibri"/>
              <a:buChar char="●"/>
            </a:pPr>
            <a:r>
              <a:rPr lang="iw" dirty="0">
                <a:solidFill>
                  <a:srgbClr val="222222"/>
                </a:solidFill>
                <a:latin typeface="Calibri"/>
                <a:ea typeface="Calibri"/>
                <a:cs typeface="Calibri"/>
                <a:sym typeface="Calibri"/>
              </a:rPr>
              <a:t>דבורה (לובשת משהו צהוב)</a:t>
            </a:r>
            <a:endParaRPr dirty="0">
              <a:solidFill>
                <a:srgbClr val="222222"/>
              </a:solidFill>
              <a:latin typeface="Calibri"/>
              <a:ea typeface="Calibri"/>
              <a:cs typeface="Calibri"/>
              <a:sym typeface="Calibri"/>
            </a:endParaRPr>
          </a:p>
          <a:p>
            <a:pPr marL="457200" lvl="0" indent="-304800" algn="r" rtl="1">
              <a:lnSpc>
                <a:spcPct val="115000"/>
              </a:lnSpc>
              <a:spcBef>
                <a:spcPts val="0"/>
              </a:spcBef>
              <a:spcAft>
                <a:spcPts val="0"/>
              </a:spcAft>
              <a:buClr>
                <a:srgbClr val="222222"/>
              </a:buClr>
              <a:buSzPts val="1200"/>
              <a:buFont typeface="Calibri"/>
              <a:buChar char="●"/>
            </a:pPr>
            <a:r>
              <a:rPr lang="iw" dirty="0">
                <a:solidFill>
                  <a:srgbClr val="222222"/>
                </a:solidFill>
                <a:latin typeface="Calibri"/>
                <a:ea typeface="Calibri"/>
                <a:cs typeface="Calibri"/>
                <a:sym typeface="Calibri"/>
              </a:rPr>
              <a:t>פרח (אוחז בפרח או מחזיק צוף סמלי)</a:t>
            </a:r>
            <a:endParaRPr dirty="0">
              <a:solidFill>
                <a:srgbClr val="222222"/>
              </a:solidFill>
              <a:latin typeface="Calibri"/>
              <a:ea typeface="Calibri"/>
              <a:cs typeface="Calibri"/>
              <a:sym typeface="Calibri"/>
            </a:endParaRPr>
          </a:p>
          <a:p>
            <a:pPr marL="457200" lvl="0" indent="-304800" algn="r" rtl="1">
              <a:lnSpc>
                <a:spcPct val="115000"/>
              </a:lnSpc>
              <a:spcBef>
                <a:spcPts val="0"/>
              </a:spcBef>
              <a:spcAft>
                <a:spcPts val="0"/>
              </a:spcAft>
              <a:buClr>
                <a:srgbClr val="222222"/>
              </a:buClr>
              <a:buSzPts val="1200"/>
              <a:buFont typeface="Calibri"/>
              <a:buChar char="●"/>
            </a:pPr>
            <a:r>
              <a:rPr lang="he-IL" dirty="0">
                <a:solidFill>
                  <a:srgbClr val="222222"/>
                </a:solidFill>
                <a:latin typeface="Calibri"/>
                <a:ea typeface="Calibri"/>
                <a:cs typeface="Calibri"/>
                <a:sym typeface="Calibri"/>
              </a:rPr>
              <a:t>דבוראי</a:t>
            </a:r>
            <a:endParaRPr dirty="0">
              <a:solidFill>
                <a:srgbClr val="222222"/>
              </a:solidFill>
              <a:latin typeface="Calibri"/>
              <a:ea typeface="Calibri"/>
              <a:cs typeface="Calibri"/>
              <a:sym typeface="Calibri"/>
            </a:endParaRPr>
          </a:p>
          <a:p>
            <a:pPr marL="457200" lvl="0" indent="-304800" algn="r" rtl="1">
              <a:lnSpc>
                <a:spcPct val="115000"/>
              </a:lnSpc>
              <a:spcBef>
                <a:spcPts val="0"/>
              </a:spcBef>
              <a:spcAft>
                <a:spcPts val="0"/>
              </a:spcAft>
              <a:buClr>
                <a:srgbClr val="222222"/>
              </a:buClr>
              <a:buSzPts val="1200"/>
              <a:buFont typeface="Calibri"/>
              <a:buChar char="●"/>
            </a:pPr>
            <a:r>
              <a:rPr lang="iw" dirty="0">
                <a:solidFill>
                  <a:srgbClr val="222222"/>
                </a:solidFill>
                <a:latin typeface="Calibri"/>
                <a:ea typeface="Calibri"/>
                <a:cs typeface="Calibri"/>
                <a:sym typeface="Calibri"/>
              </a:rPr>
              <a:t>אדם שאוכל מהדבש</a:t>
            </a:r>
            <a:endParaRPr dirty="0">
              <a:solidFill>
                <a:srgbClr val="222222"/>
              </a:solidFill>
              <a:latin typeface="Calibri"/>
              <a:ea typeface="Calibri"/>
              <a:cs typeface="Calibri"/>
              <a:sym typeface="Calibri"/>
            </a:endParaRPr>
          </a:p>
          <a:p>
            <a:pPr marL="0" lvl="0" indent="0" algn="r" rtl="1">
              <a:lnSpc>
                <a:spcPct val="115000"/>
              </a:lnSpc>
              <a:spcBef>
                <a:spcPts val="1200"/>
              </a:spcBef>
              <a:spcAft>
                <a:spcPts val="0"/>
              </a:spcAft>
              <a:buClr>
                <a:schemeClr val="dk1"/>
              </a:buClr>
              <a:buSzPts val="1100"/>
              <a:buFont typeface="Arial"/>
              <a:buNone/>
            </a:pPr>
            <a:r>
              <a:rPr lang="iw" b="1" dirty="0">
                <a:solidFill>
                  <a:srgbClr val="222222"/>
                </a:solidFill>
                <a:latin typeface="Calibri"/>
                <a:ea typeface="Calibri"/>
                <a:cs typeface="Calibri"/>
                <a:sym typeface="Calibri"/>
              </a:rPr>
              <a:t>מהלך המחזה:</a:t>
            </a:r>
            <a:br>
              <a:rPr lang="iw" b="1" dirty="0">
                <a:solidFill>
                  <a:srgbClr val="222222"/>
                </a:solidFill>
                <a:latin typeface="Calibri"/>
                <a:ea typeface="Calibri"/>
                <a:cs typeface="Calibri"/>
                <a:sym typeface="Calibri"/>
              </a:rPr>
            </a:br>
            <a:r>
              <a:rPr lang="iw" dirty="0">
                <a:solidFill>
                  <a:srgbClr val="222222"/>
                </a:solidFill>
                <a:latin typeface="Calibri"/>
                <a:ea typeface="Calibri"/>
                <a:cs typeface="Calibri"/>
                <a:sym typeface="Calibri"/>
              </a:rPr>
              <a:t> הדבורה עפה בין הפרח לבין הכוורת, חוזרת שוב ושוב.</a:t>
            </a:r>
            <a:br>
              <a:rPr lang="iw" dirty="0">
                <a:solidFill>
                  <a:srgbClr val="222222"/>
                </a:solidFill>
                <a:latin typeface="Calibri"/>
                <a:ea typeface="Calibri"/>
                <a:cs typeface="Calibri"/>
                <a:sym typeface="Calibri"/>
              </a:rPr>
            </a:br>
            <a:r>
              <a:rPr lang="iw" dirty="0">
                <a:solidFill>
                  <a:srgbClr val="222222"/>
                </a:solidFill>
                <a:latin typeface="Calibri"/>
                <a:ea typeface="Calibri"/>
                <a:cs typeface="Calibri"/>
                <a:sym typeface="Calibri"/>
              </a:rPr>
              <a:t> ה</a:t>
            </a:r>
            <a:r>
              <a:rPr lang="he-IL" dirty="0">
                <a:solidFill>
                  <a:srgbClr val="222222"/>
                </a:solidFill>
                <a:latin typeface="Calibri"/>
                <a:ea typeface="Calibri"/>
                <a:cs typeface="Calibri"/>
                <a:sym typeface="Calibri"/>
              </a:rPr>
              <a:t>דבוראי</a:t>
            </a:r>
            <a:r>
              <a:rPr lang="iw" dirty="0">
                <a:solidFill>
                  <a:srgbClr val="222222"/>
                </a:solidFill>
                <a:latin typeface="Calibri"/>
                <a:ea typeface="Calibri"/>
                <a:cs typeface="Calibri"/>
                <a:sym typeface="Calibri"/>
              </a:rPr>
              <a:t> אוסף את הדבש. האדם טועם ממנו.</a:t>
            </a:r>
            <a:endParaRPr dirty="0">
              <a:solidFill>
                <a:srgbClr val="222222"/>
              </a:solidFill>
              <a:latin typeface="Calibri"/>
              <a:ea typeface="Calibri"/>
              <a:cs typeface="Calibri"/>
              <a:sym typeface="Calibri"/>
            </a:endParaRPr>
          </a:p>
          <a:p>
            <a:pPr marL="0" lvl="0" indent="0" algn="l" rtl="0">
              <a:lnSpc>
                <a:spcPct val="100000"/>
              </a:lnSpc>
              <a:spcBef>
                <a:spcPts val="1200"/>
              </a:spcBef>
              <a:spcAft>
                <a:spcPts val="0"/>
              </a:spcAft>
              <a:buSzPts val="1400"/>
              <a:buNone/>
            </a:pPr>
            <a:endParaRPr dirty="0">
              <a:latin typeface="Calibri"/>
              <a:ea typeface="Calibri"/>
              <a:cs typeface="Calibri"/>
              <a:sym typeface="Calibri"/>
            </a:endParaRPr>
          </a:p>
        </p:txBody>
      </p:sp>
      <p:sp>
        <p:nvSpPr>
          <p:cNvPr id="100" name="Google Shape;100;g3642d3386a6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w"/>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642d3386a6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3642d3386a6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endParaRPr>
              <a:latin typeface="Calibri"/>
              <a:ea typeface="Calibri"/>
              <a:cs typeface="Calibri"/>
              <a:sym typeface="Calibri"/>
            </a:endParaRPr>
          </a:p>
        </p:txBody>
      </p:sp>
      <p:sp>
        <p:nvSpPr>
          <p:cNvPr id="111" name="Google Shape;111;g3642d3386a6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w"/>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6481b6bb2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36481b6bb2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iw">
                <a:latin typeface="Calibri"/>
                <a:ea typeface="Calibri"/>
                <a:cs typeface="Calibri"/>
                <a:sym typeface="Calibri"/>
              </a:rPr>
              <a:t>הנחיה למורה: פירוט נמצא במערך השיעור</a:t>
            </a:r>
            <a:endParaRPr>
              <a:latin typeface="Calibri"/>
              <a:ea typeface="Calibri"/>
              <a:cs typeface="Calibri"/>
              <a:sym typeface="Calibri"/>
            </a:endParaRPr>
          </a:p>
        </p:txBody>
      </p:sp>
      <p:sp>
        <p:nvSpPr>
          <p:cNvPr id="122" name="Google Shape;122;g36481b6bb2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w"/>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642d3386a6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3642d3386a6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1400"/>
              <a:buNone/>
            </a:pPr>
            <a:r>
              <a:rPr lang="iw">
                <a:latin typeface="Calibri"/>
                <a:ea typeface="Calibri"/>
                <a:cs typeface="Calibri"/>
                <a:sym typeface="Calibri"/>
              </a:rPr>
              <a:t>למורה:</a:t>
            </a:r>
            <a:br>
              <a:rPr lang="iw">
                <a:latin typeface="Calibri"/>
                <a:ea typeface="Calibri"/>
                <a:cs typeface="Calibri"/>
                <a:sym typeface="Calibri"/>
              </a:rPr>
            </a:br>
            <a:r>
              <a:rPr lang="iw">
                <a:solidFill>
                  <a:srgbClr val="222222"/>
                </a:solidFill>
                <a:latin typeface="Calibri"/>
                <a:ea typeface="Calibri"/>
                <a:cs typeface="Calibri"/>
                <a:sym typeface="Calibri"/>
              </a:rPr>
              <a:t>מכל רחבי העולם מגיעות עדויות על כך שדבורים פשוט נעלמות מהשדות ומהכוורות.</a:t>
            </a:r>
            <a:br>
              <a:rPr lang="iw">
                <a:solidFill>
                  <a:srgbClr val="222222"/>
                </a:solidFill>
                <a:latin typeface="Calibri"/>
                <a:ea typeface="Calibri"/>
                <a:cs typeface="Calibri"/>
                <a:sym typeface="Calibri"/>
              </a:rPr>
            </a:br>
            <a:r>
              <a:rPr lang="iw">
                <a:solidFill>
                  <a:srgbClr val="222222"/>
                </a:solidFill>
                <a:latin typeface="Calibri"/>
                <a:ea typeface="Calibri"/>
                <a:cs typeface="Calibri"/>
                <a:sym typeface="Calibri"/>
              </a:rPr>
              <a:t> מדענים עדיין לא יודעים בדיוק למה, אבל יש כמה סיבות עיקריות:</a:t>
            </a:r>
            <a:endParaRPr>
              <a:solidFill>
                <a:srgbClr val="222222"/>
              </a:solidFill>
              <a:latin typeface="Calibri"/>
              <a:ea typeface="Calibri"/>
              <a:cs typeface="Calibri"/>
              <a:sym typeface="Calibri"/>
            </a:endParaRPr>
          </a:p>
          <a:p>
            <a:pPr marL="457200" lvl="0" indent="-304800" algn="r" rtl="1">
              <a:lnSpc>
                <a:spcPct val="115000"/>
              </a:lnSpc>
              <a:spcBef>
                <a:spcPts val="1200"/>
              </a:spcBef>
              <a:spcAft>
                <a:spcPts val="0"/>
              </a:spcAft>
              <a:buClr>
                <a:srgbClr val="222222"/>
              </a:buClr>
              <a:buSzPts val="1200"/>
              <a:buFont typeface="Calibri"/>
              <a:buChar char="●"/>
            </a:pPr>
            <a:r>
              <a:rPr lang="iw">
                <a:solidFill>
                  <a:srgbClr val="222222"/>
                </a:solidFill>
                <a:latin typeface="Calibri"/>
                <a:ea typeface="Calibri"/>
                <a:cs typeface="Calibri"/>
                <a:sym typeface="Calibri"/>
              </a:rPr>
              <a:t>שימוש בחומרי הדברה שפוגעים בהן</a:t>
            </a:r>
            <a:endParaRPr>
              <a:solidFill>
                <a:srgbClr val="222222"/>
              </a:solidFill>
              <a:latin typeface="Calibri"/>
              <a:ea typeface="Calibri"/>
              <a:cs typeface="Calibri"/>
              <a:sym typeface="Calibri"/>
            </a:endParaRPr>
          </a:p>
          <a:p>
            <a:pPr marL="457200" lvl="0" indent="-304800" algn="r" rtl="1">
              <a:lnSpc>
                <a:spcPct val="115000"/>
              </a:lnSpc>
              <a:spcBef>
                <a:spcPts val="0"/>
              </a:spcBef>
              <a:spcAft>
                <a:spcPts val="0"/>
              </a:spcAft>
              <a:buClr>
                <a:srgbClr val="222222"/>
              </a:buClr>
              <a:buSzPts val="1200"/>
              <a:buFont typeface="Calibri"/>
              <a:buChar char="●"/>
            </a:pPr>
            <a:r>
              <a:rPr lang="iw">
                <a:solidFill>
                  <a:srgbClr val="222222"/>
                </a:solidFill>
                <a:latin typeface="Calibri"/>
                <a:ea typeface="Calibri"/>
                <a:cs typeface="Calibri"/>
                <a:sym typeface="Calibri"/>
              </a:rPr>
              <a:t>הרס של אזורי פריחה וטבע פתוח</a:t>
            </a:r>
            <a:endParaRPr>
              <a:solidFill>
                <a:srgbClr val="222222"/>
              </a:solidFill>
              <a:latin typeface="Calibri"/>
              <a:ea typeface="Calibri"/>
              <a:cs typeface="Calibri"/>
              <a:sym typeface="Calibri"/>
            </a:endParaRPr>
          </a:p>
          <a:p>
            <a:pPr marL="457200" lvl="0" indent="-304800" algn="r" rtl="1">
              <a:lnSpc>
                <a:spcPct val="115000"/>
              </a:lnSpc>
              <a:spcBef>
                <a:spcPts val="0"/>
              </a:spcBef>
              <a:spcAft>
                <a:spcPts val="0"/>
              </a:spcAft>
              <a:buClr>
                <a:srgbClr val="222222"/>
              </a:buClr>
              <a:buSzPts val="1200"/>
              <a:buFont typeface="Calibri"/>
              <a:buChar char="●"/>
            </a:pPr>
            <a:r>
              <a:rPr lang="iw">
                <a:solidFill>
                  <a:srgbClr val="222222"/>
                </a:solidFill>
                <a:latin typeface="Calibri"/>
                <a:ea typeface="Calibri"/>
                <a:cs typeface="Calibri"/>
                <a:sym typeface="Calibri"/>
              </a:rPr>
              <a:t>שינויי אקלים</a:t>
            </a:r>
            <a:endParaRPr>
              <a:solidFill>
                <a:srgbClr val="222222"/>
              </a:solidFill>
              <a:latin typeface="Calibri"/>
              <a:ea typeface="Calibri"/>
              <a:cs typeface="Calibri"/>
              <a:sym typeface="Calibri"/>
            </a:endParaRPr>
          </a:p>
          <a:p>
            <a:pPr marL="457200" lvl="0" indent="-304800" algn="r" rtl="1">
              <a:lnSpc>
                <a:spcPct val="115000"/>
              </a:lnSpc>
              <a:spcBef>
                <a:spcPts val="0"/>
              </a:spcBef>
              <a:spcAft>
                <a:spcPts val="0"/>
              </a:spcAft>
              <a:buClr>
                <a:srgbClr val="222222"/>
              </a:buClr>
              <a:buSzPts val="1200"/>
              <a:buFont typeface="Calibri"/>
              <a:buChar char="●"/>
            </a:pPr>
            <a:r>
              <a:rPr lang="iw">
                <a:solidFill>
                  <a:srgbClr val="222222"/>
                </a:solidFill>
                <a:latin typeface="Calibri"/>
                <a:ea typeface="Calibri"/>
                <a:cs typeface="Calibri"/>
                <a:sym typeface="Calibri"/>
              </a:rPr>
              <a:t>תנאי גידול מלאכותיים שמעמיסים עליהן</a:t>
            </a:r>
            <a:br>
              <a:rPr lang="iw">
                <a:solidFill>
                  <a:srgbClr val="222222"/>
                </a:solidFill>
                <a:latin typeface="Calibri"/>
                <a:ea typeface="Calibri"/>
                <a:cs typeface="Calibri"/>
                <a:sym typeface="Calibri"/>
              </a:rPr>
            </a:br>
            <a:endParaRPr>
              <a:latin typeface="Calibri"/>
              <a:ea typeface="Calibri"/>
              <a:cs typeface="Calibri"/>
              <a:sym typeface="Calibri"/>
            </a:endParaRPr>
          </a:p>
        </p:txBody>
      </p:sp>
      <p:sp>
        <p:nvSpPr>
          <p:cNvPr id="133" name="Google Shape;133;g3642d3386a6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w"/>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642d3386a6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3642d3386a6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1200"/>
              </a:spcBef>
              <a:spcAft>
                <a:spcPts val="0"/>
              </a:spcAft>
              <a:buClr>
                <a:schemeClr val="dk1"/>
              </a:buClr>
              <a:buSzPts val="1100"/>
              <a:buFont typeface="Arial"/>
              <a:buNone/>
            </a:pPr>
            <a:r>
              <a:rPr lang="iw" b="1" dirty="0">
                <a:solidFill>
                  <a:srgbClr val="222222"/>
                </a:solidFill>
                <a:latin typeface="Calibri"/>
                <a:ea typeface="Calibri"/>
                <a:cs typeface="Calibri"/>
                <a:sym typeface="Calibri"/>
              </a:rPr>
              <a:t>רעיונות לפעולה:</a:t>
            </a:r>
            <a:endParaRPr b="1" dirty="0">
              <a:solidFill>
                <a:srgbClr val="222222"/>
              </a:solidFill>
              <a:latin typeface="Calibri"/>
              <a:ea typeface="Calibri"/>
              <a:cs typeface="Calibri"/>
              <a:sym typeface="Calibri"/>
            </a:endParaRPr>
          </a:p>
          <a:p>
            <a:pPr marL="457200" lvl="0" indent="-304800" algn="r" rtl="1">
              <a:lnSpc>
                <a:spcPct val="115000"/>
              </a:lnSpc>
              <a:spcBef>
                <a:spcPts val="1200"/>
              </a:spcBef>
              <a:spcAft>
                <a:spcPts val="0"/>
              </a:spcAft>
              <a:buClr>
                <a:srgbClr val="222222"/>
              </a:buClr>
              <a:buSzPts val="1200"/>
              <a:buFont typeface="Calibri"/>
              <a:buChar char="●"/>
            </a:pPr>
            <a:r>
              <a:rPr lang="iw" dirty="0">
                <a:solidFill>
                  <a:srgbClr val="222222"/>
                </a:solidFill>
                <a:latin typeface="Calibri"/>
                <a:ea typeface="Calibri"/>
                <a:cs typeface="Calibri"/>
                <a:sym typeface="Calibri"/>
              </a:rPr>
              <a:t>לשתול פרחים שדבורים אוהבות</a:t>
            </a:r>
            <a:endParaRPr dirty="0">
              <a:solidFill>
                <a:srgbClr val="222222"/>
              </a:solidFill>
              <a:latin typeface="Calibri"/>
              <a:ea typeface="Calibri"/>
              <a:cs typeface="Calibri"/>
              <a:sym typeface="Calibri"/>
            </a:endParaRPr>
          </a:p>
          <a:p>
            <a:pPr marL="457200" lvl="0" indent="-304800" algn="r" rtl="1">
              <a:lnSpc>
                <a:spcPct val="115000"/>
              </a:lnSpc>
              <a:spcBef>
                <a:spcPts val="0"/>
              </a:spcBef>
              <a:spcAft>
                <a:spcPts val="0"/>
              </a:spcAft>
              <a:buClr>
                <a:srgbClr val="222222"/>
              </a:buClr>
              <a:buSzPts val="1200"/>
              <a:buFont typeface="Calibri"/>
              <a:buChar char="●"/>
            </a:pPr>
            <a:r>
              <a:rPr lang="iw" dirty="0">
                <a:solidFill>
                  <a:srgbClr val="222222"/>
                </a:solidFill>
                <a:latin typeface="Calibri"/>
                <a:ea typeface="Calibri"/>
                <a:cs typeface="Calibri"/>
                <a:sym typeface="Calibri"/>
              </a:rPr>
              <a:t>לבנות “מלון לדבורים”</a:t>
            </a:r>
            <a:br>
              <a:rPr lang="iw" dirty="0">
                <a:solidFill>
                  <a:srgbClr val="222222"/>
                </a:solidFill>
                <a:latin typeface="Calibri"/>
                <a:ea typeface="Calibri"/>
                <a:cs typeface="Calibri"/>
                <a:sym typeface="Calibri"/>
              </a:rPr>
            </a:br>
            <a:r>
              <a:rPr lang="iw" dirty="0">
                <a:solidFill>
                  <a:srgbClr val="222222"/>
                </a:solidFill>
                <a:latin typeface="Calibri"/>
                <a:ea typeface="Calibri"/>
                <a:cs typeface="Calibri"/>
                <a:sym typeface="Calibri"/>
              </a:rPr>
              <a:t>להשתמש </a:t>
            </a:r>
            <a:r>
              <a:rPr lang="he-IL" dirty="0">
                <a:solidFill>
                  <a:srgbClr val="222222"/>
                </a:solidFill>
                <a:latin typeface="Calibri"/>
                <a:ea typeface="Calibri"/>
                <a:cs typeface="Calibri"/>
                <a:sym typeface="Calibri"/>
              </a:rPr>
              <a:t>בממתיקים אחרים כמו </a:t>
            </a:r>
            <a:r>
              <a:rPr lang="he-IL" dirty="0" err="1">
                <a:solidFill>
                  <a:srgbClr val="222222"/>
                </a:solidFill>
                <a:latin typeface="Calibri"/>
                <a:ea typeface="Calibri"/>
                <a:cs typeface="Calibri"/>
                <a:sym typeface="Calibri"/>
              </a:rPr>
              <a:t>סילאן</a:t>
            </a:r>
            <a:r>
              <a:rPr lang="he-IL" dirty="0">
                <a:solidFill>
                  <a:srgbClr val="222222"/>
                </a:solidFill>
                <a:latin typeface="Calibri"/>
                <a:ea typeface="Calibri"/>
                <a:cs typeface="Calibri"/>
                <a:sym typeface="Calibri"/>
              </a:rPr>
              <a:t> או מייפל</a:t>
            </a:r>
            <a:endParaRPr dirty="0">
              <a:solidFill>
                <a:srgbClr val="222222"/>
              </a:solidFill>
              <a:latin typeface="Calibri"/>
              <a:ea typeface="Calibri"/>
              <a:cs typeface="Calibri"/>
              <a:sym typeface="Calibri"/>
            </a:endParaRPr>
          </a:p>
          <a:p>
            <a:pPr marL="457200" lvl="0" indent="-304800" algn="r" rtl="1">
              <a:lnSpc>
                <a:spcPct val="115000"/>
              </a:lnSpc>
              <a:spcBef>
                <a:spcPts val="0"/>
              </a:spcBef>
              <a:spcAft>
                <a:spcPts val="0"/>
              </a:spcAft>
              <a:buClr>
                <a:srgbClr val="222222"/>
              </a:buClr>
              <a:buSzPts val="1200"/>
              <a:buFont typeface="Calibri"/>
              <a:buChar char="●"/>
            </a:pPr>
            <a:r>
              <a:rPr lang="iw" dirty="0">
                <a:solidFill>
                  <a:srgbClr val="222222"/>
                </a:solidFill>
                <a:latin typeface="Calibri"/>
                <a:ea typeface="Calibri"/>
                <a:cs typeface="Calibri"/>
                <a:sym typeface="Calibri"/>
              </a:rPr>
              <a:t>לא לרסס רעלים בגינות</a:t>
            </a:r>
            <a:endParaRPr dirty="0">
              <a:solidFill>
                <a:srgbClr val="222222"/>
              </a:solidFill>
              <a:latin typeface="Calibri"/>
              <a:ea typeface="Calibri"/>
              <a:cs typeface="Calibri"/>
              <a:sym typeface="Calibri"/>
            </a:endParaRPr>
          </a:p>
          <a:p>
            <a:pPr marL="457200" lvl="0" indent="-298450" algn="r" rtl="1">
              <a:lnSpc>
                <a:spcPct val="115000"/>
              </a:lnSpc>
              <a:spcBef>
                <a:spcPts val="0"/>
              </a:spcBef>
              <a:spcAft>
                <a:spcPts val="0"/>
              </a:spcAft>
              <a:buClr>
                <a:srgbClr val="222222"/>
              </a:buClr>
              <a:buSzPts val="1100"/>
              <a:buFont typeface="Calibri"/>
              <a:buChar char="●"/>
            </a:pPr>
            <a:r>
              <a:rPr lang="iw" dirty="0">
                <a:solidFill>
                  <a:srgbClr val="222222"/>
                </a:solidFill>
                <a:latin typeface="Calibri"/>
                <a:ea typeface="Calibri"/>
                <a:cs typeface="Calibri"/>
                <a:sym typeface="Calibri"/>
              </a:rPr>
              <a:t>לא לנסות לסלק או להרוג נחילי דבורים שהתנחלו ליד הבית</a:t>
            </a:r>
            <a:endParaRPr dirty="0">
              <a:solidFill>
                <a:srgbClr val="222222"/>
              </a:solidFill>
              <a:latin typeface="Calibri"/>
              <a:ea typeface="Calibri"/>
              <a:cs typeface="Calibri"/>
              <a:sym typeface="Calibri"/>
            </a:endParaRPr>
          </a:p>
        </p:txBody>
      </p:sp>
      <p:sp>
        <p:nvSpPr>
          <p:cNvPr id="144" name="Google Shape;144;g3642d3386a6_0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w"/>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liveact.or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www.youtube.com/watch?v=QLZ2k_ew2w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2C1"/>
        </a:solidFill>
        <a:effectLst/>
      </p:bgPr>
    </p:bg>
    <p:spTree>
      <p:nvGrpSpPr>
        <p:cNvPr id="1" name="Shape 60"/>
        <p:cNvGrpSpPr/>
        <p:nvPr/>
      </p:nvGrpSpPr>
      <p:grpSpPr>
        <a:xfrm>
          <a:off x="0" y="0"/>
          <a:ext cx="0" cy="0"/>
          <a:chOff x="0" y="0"/>
          <a:chExt cx="0" cy="0"/>
        </a:xfrm>
      </p:grpSpPr>
      <p:pic>
        <p:nvPicPr>
          <p:cNvPr id="61" name="Google Shape;61;p14" descr="A pink flower with a black background&#10;&#10;Description automatically generated"/>
          <p:cNvPicPr preferRelativeResize="0"/>
          <p:nvPr/>
        </p:nvPicPr>
        <p:blipFill rotWithShape="1">
          <a:blip r:embed="rId3">
            <a:alphaModFix/>
          </a:blip>
          <a:srcRect/>
          <a:stretch/>
        </p:blipFill>
        <p:spPr>
          <a:xfrm>
            <a:off x="-328269" y="754379"/>
            <a:ext cx="952500" cy="962026"/>
          </a:xfrm>
          <a:prstGeom prst="rect">
            <a:avLst/>
          </a:prstGeom>
          <a:noFill/>
          <a:ln>
            <a:noFill/>
          </a:ln>
        </p:spPr>
      </p:pic>
      <p:pic>
        <p:nvPicPr>
          <p:cNvPr id="62" name="Google Shape;62;p14" descr="A yellow hexagon with black background&#10;&#10;Description automatically generated"/>
          <p:cNvPicPr preferRelativeResize="0"/>
          <p:nvPr/>
        </p:nvPicPr>
        <p:blipFill rotWithShape="1">
          <a:blip r:embed="rId4">
            <a:alphaModFix/>
          </a:blip>
          <a:srcRect/>
          <a:stretch/>
        </p:blipFill>
        <p:spPr>
          <a:xfrm rot="880466">
            <a:off x="3637300" y="3249294"/>
            <a:ext cx="681429" cy="591948"/>
          </a:xfrm>
          <a:prstGeom prst="rect">
            <a:avLst/>
          </a:prstGeom>
          <a:noFill/>
          <a:ln>
            <a:noFill/>
          </a:ln>
        </p:spPr>
      </p:pic>
      <p:pic>
        <p:nvPicPr>
          <p:cNvPr id="63" name="Google Shape;63;p14" descr="A blue sign with white letters&#10;&#10;Description automatically generated">
            <a:hlinkClick r:id="rId5"/>
          </p:cNvPr>
          <p:cNvPicPr preferRelativeResize="0"/>
          <p:nvPr/>
        </p:nvPicPr>
        <p:blipFill rotWithShape="1">
          <a:blip r:embed="rId6">
            <a:alphaModFix/>
          </a:blip>
          <a:srcRect/>
          <a:stretch/>
        </p:blipFill>
        <p:spPr>
          <a:xfrm>
            <a:off x="558761" y="4613346"/>
            <a:ext cx="2272361" cy="311008"/>
          </a:xfrm>
          <a:prstGeom prst="rect">
            <a:avLst/>
          </a:prstGeom>
          <a:noFill/>
          <a:ln>
            <a:noFill/>
          </a:ln>
        </p:spPr>
      </p:pic>
      <p:cxnSp>
        <p:nvCxnSpPr>
          <p:cNvPr id="64" name="Google Shape;64;p14"/>
          <p:cNvCxnSpPr/>
          <p:nvPr/>
        </p:nvCxnSpPr>
        <p:spPr>
          <a:xfrm>
            <a:off x="565131" y="4389120"/>
            <a:ext cx="8013900" cy="0"/>
          </a:xfrm>
          <a:prstGeom prst="straightConnector1">
            <a:avLst/>
          </a:prstGeom>
          <a:noFill/>
          <a:ln w="28575" cap="rnd" cmpd="sng">
            <a:solidFill>
              <a:srgbClr val="3B70E9"/>
            </a:solidFill>
            <a:prstDash val="solid"/>
            <a:miter lim="800000"/>
            <a:headEnd type="none" w="sm" len="sm"/>
            <a:tailEnd type="none" w="sm" len="sm"/>
          </a:ln>
        </p:spPr>
      </p:cxnSp>
      <p:sp>
        <p:nvSpPr>
          <p:cNvPr id="65" name="Google Shape;65;p14"/>
          <p:cNvSpPr txBox="1"/>
          <p:nvPr/>
        </p:nvSpPr>
        <p:spPr>
          <a:xfrm>
            <a:off x="2783968" y="637271"/>
            <a:ext cx="5788500" cy="2862900"/>
          </a:xfrm>
          <a:prstGeom prst="rect">
            <a:avLst/>
          </a:prstGeom>
          <a:noFill/>
          <a:ln>
            <a:noFill/>
          </a:ln>
        </p:spPr>
        <p:txBody>
          <a:bodyPr spcFirstLastPara="1" wrap="square" lIns="68575" tIns="34275" rIns="68575" bIns="34275" anchor="t" anchorCtr="0">
            <a:spAutoFit/>
          </a:bodyPr>
          <a:lstStyle/>
          <a:p>
            <a:pPr marL="0" marR="0" lvl="0" indent="0" algn="r" rtl="1">
              <a:lnSpc>
                <a:spcPct val="118055"/>
              </a:lnSpc>
              <a:spcBef>
                <a:spcPts val="0"/>
              </a:spcBef>
              <a:spcAft>
                <a:spcPts val="0"/>
              </a:spcAft>
              <a:buClr>
                <a:srgbClr val="000000"/>
              </a:buClr>
              <a:buSzPts val="5400"/>
              <a:buFont typeface="Arial"/>
              <a:buNone/>
            </a:pPr>
            <a:r>
              <a:rPr lang="iw" sz="5400" b="1" i="0" u="none" strike="noStrike" cap="none" dirty="0">
                <a:solidFill>
                  <a:srgbClr val="3B70E9"/>
                </a:solidFill>
                <a:latin typeface="Calibri"/>
                <a:ea typeface="Calibri"/>
                <a:cs typeface="Calibri"/>
                <a:sym typeface="Calibri"/>
              </a:rPr>
              <a:t>הדבורים והדבש</a:t>
            </a:r>
            <a:r>
              <a:rPr lang="iw" sz="5400" b="1" dirty="0">
                <a:solidFill>
                  <a:srgbClr val="3B70E9"/>
                </a:solidFill>
                <a:latin typeface="Calibri"/>
                <a:ea typeface="Calibri"/>
                <a:cs typeface="Calibri"/>
                <a:sym typeface="Calibri"/>
              </a:rPr>
              <a:t>:</a:t>
            </a:r>
            <a:r>
              <a:rPr lang="iw" sz="5400" b="1" i="0" u="none" strike="noStrike" cap="none" dirty="0">
                <a:solidFill>
                  <a:srgbClr val="3B70E9"/>
                </a:solidFill>
                <a:latin typeface="Calibri"/>
                <a:ea typeface="Calibri"/>
                <a:cs typeface="Calibri"/>
                <a:sym typeface="Calibri"/>
              </a:rPr>
              <a:t> </a:t>
            </a:r>
            <a:endParaRPr sz="1100" b="0" i="0" u="none" strike="noStrike" cap="none" dirty="0">
              <a:solidFill>
                <a:srgbClr val="000000"/>
              </a:solidFill>
              <a:latin typeface="Arial"/>
              <a:ea typeface="Arial"/>
              <a:cs typeface="Arial"/>
              <a:sym typeface="Arial"/>
            </a:endParaRPr>
          </a:p>
          <a:p>
            <a:pPr marL="0" marR="0" lvl="0" indent="0" algn="r" rtl="1">
              <a:lnSpc>
                <a:spcPct val="118055"/>
              </a:lnSpc>
              <a:spcBef>
                <a:spcPts val="0"/>
              </a:spcBef>
              <a:spcAft>
                <a:spcPts val="0"/>
              </a:spcAft>
              <a:buClr>
                <a:srgbClr val="000000"/>
              </a:buClr>
              <a:buSzPts val="5400"/>
              <a:buFont typeface="Arial"/>
              <a:buNone/>
            </a:pPr>
            <a:r>
              <a:rPr lang="iw" sz="5400" b="1" i="0" u="none" strike="noStrike" cap="none" dirty="0">
                <a:solidFill>
                  <a:srgbClr val="3B70E9"/>
                </a:solidFill>
                <a:latin typeface="Calibri"/>
                <a:ea typeface="Calibri"/>
                <a:cs typeface="Calibri"/>
                <a:sym typeface="Calibri"/>
              </a:rPr>
              <a:t>שיעור עם טעם למחשבה</a:t>
            </a:r>
            <a:endParaRPr sz="5400" b="1" i="0" u="none" strike="noStrike" cap="none" dirty="0">
              <a:solidFill>
                <a:srgbClr val="3B70E9"/>
              </a:solidFill>
              <a:latin typeface="Calibri"/>
              <a:ea typeface="Calibri"/>
              <a:cs typeface="Calibri"/>
              <a:sym typeface="Calibri"/>
            </a:endParaRPr>
          </a:p>
        </p:txBody>
      </p:sp>
      <p:pic>
        <p:nvPicPr>
          <p:cNvPr id="66" name="Google Shape;66;p14" title="insung-yoon-K97mRl4finc-unsplash.jpg"/>
          <p:cNvPicPr preferRelativeResize="0"/>
          <p:nvPr/>
        </p:nvPicPr>
        <p:blipFill rotWithShape="1">
          <a:blip r:embed="rId7">
            <a:alphaModFix/>
          </a:blip>
          <a:srcRect t="9" b="9"/>
          <a:stretch/>
        </p:blipFill>
        <p:spPr>
          <a:xfrm rot="-699131">
            <a:off x="779927" y="700961"/>
            <a:ext cx="2029015" cy="3043289"/>
          </a:xfrm>
          <a:prstGeom prst="snip2DiagRect">
            <a:avLst>
              <a:gd name="adj1" fmla="val 0"/>
              <a:gd name="adj2" fmla="val 16667"/>
            </a:avLst>
          </a:prstGeom>
          <a:solidFill>
            <a:srgbClr val="ECECEC"/>
          </a:solidFill>
          <a:ln w="66675" cap="sq" cmpd="sng">
            <a:solidFill>
              <a:srgbClr val="FFFFFF"/>
            </a:solidFill>
            <a:prstDash val="solid"/>
            <a:miter lim="800000"/>
            <a:headEnd type="none" w="sm" len="sm"/>
            <a:tailEnd type="none" w="sm" len="sm"/>
          </a:ln>
          <a:effectLst>
            <a:outerShdw blurRad="66675" algn="tl" rotWithShape="0">
              <a:srgbClr val="000000">
                <a:alpha val="4392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2C1">
            <a:alpha val="60000"/>
          </a:srgbClr>
        </a:solidFill>
        <a:effectLst/>
      </p:bgPr>
    </p:bg>
    <p:spTree>
      <p:nvGrpSpPr>
        <p:cNvPr id="1" name="Shape 156"/>
        <p:cNvGrpSpPr/>
        <p:nvPr/>
      </p:nvGrpSpPr>
      <p:grpSpPr>
        <a:xfrm>
          <a:off x="0" y="0"/>
          <a:ext cx="0" cy="0"/>
          <a:chOff x="0" y="0"/>
          <a:chExt cx="0" cy="0"/>
        </a:xfrm>
      </p:grpSpPr>
      <p:pic>
        <p:nvPicPr>
          <p:cNvPr id="157" name="Google Shape;157;p23" descr="A pink flower with a black background&#10;&#10;Description automatically generated"/>
          <p:cNvPicPr preferRelativeResize="0"/>
          <p:nvPr/>
        </p:nvPicPr>
        <p:blipFill rotWithShape="1">
          <a:blip r:embed="rId3">
            <a:alphaModFix/>
          </a:blip>
          <a:srcRect/>
          <a:stretch/>
        </p:blipFill>
        <p:spPr>
          <a:xfrm>
            <a:off x="8736239" y="69194"/>
            <a:ext cx="632641" cy="638968"/>
          </a:xfrm>
          <a:prstGeom prst="rect">
            <a:avLst/>
          </a:prstGeom>
          <a:noFill/>
          <a:ln>
            <a:noFill/>
          </a:ln>
        </p:spPr>
      </p:pic>
      <p:sp>
        <p:nvSpPr>
          <p:cNvPr id="158" name="Google Shape;158;p23"/>
          <p:cNvSpPr txBox="1"/>
          <p:nvPr/>
        </p:nvSpPr>
        <p:spPr>
          <a:xfrm>
            <a:off x="4672829" y="-96420"/>
            <a:ext cx="4063500" cy="608100"/>
          </a:xfrm>
          <a:prstGeom prst="rect">
            <a:avLst/>
          </a:prstGeom>
          <a:noFill/>
          <a:ln>
            <a:noFill/>
          </a:ln>
        </p:spPr>
        <p:txBody>
          <a:bodyPr spcFirstLastPara="1" wrap="square" lIns="68575" tIns="34275" rIns="68575" bIns="34275" anchor="t" anchorCtr="0">
            <a:spAutoFit/>
          </a:bodyPr>
          <a:lstStyle/>
          <a:p>
            <a:pPr marL="0" marR="0" lvl="0" indent="0" algn="r" rtl="1">
              <a:lnSpc>
                <a:spcPct val="184782"/>
              </a:lnSpc>
              <a:spcBef>
                <a:spcPts val="0"/>
              </a:spcBef>
              <a:spcAft>
                <a:spcPts val="0"/>
              </a:spcAft>
              <a:buClr>
                <a:srgbClr val="000000"/>
              </a:buClr>
              <a:buSzPts val="3500"/>
              <a:buFont typeface="Arial"/>
              <a:buNone/>
            </a:pPr>
            <a:r>
              <a:rPr lang="iw" sz="3500" b="1" i="0" u="none" strike="noStrike" cap="none">
                <a:solidFill>
                  <a:srgbClr val="3B70E9"/>
                </a:solidFill>
                <a:latin typeface="Calibri"/>
                <a:ea typeface="Calibri"/>
                <a:cs typeface="Calibri"/>
                <a:sym typeface="Calibri"/>
              </a:rPr>
              <a:t>מתוקים ללא דבש</a:t>
            </a:r>
            <a:endParaRPr sz="3500" b="1" i="0" u="none" strike="noStrike" cap="none">
              <a:solidFill>
                <a:srgbClr val="3B70E9"/>
              </a:solidFill>
              <a:latin typeface="Calibri"/>
              <a:ea typeface="Calibri"/>
              <a:cs typeface="Calibri"/>
              <a:sym typeface="Calibri"/>
            </a:endParaRPr>
          </a:p>
        </p:txBody>
      </p:sp>
      <p:sp>
        <p:nvSpPr>
          <p:cNvPr id="159" name="Google Shape;159;p23"/>
          <p:cNvSpPr txBox="1"/>
          <p:nvPr/>
        </p:nvSpPr>
        <p:spPr>
          <a:xfrm>
            <a:off x="3164606" y="1743413"/>
            <a:ext cx="4063500" cy="1100400"/>
          </a:xfrm>
          <a:prstGeom prst="rect">
            <a:avLst/>
          </a:prstGeom>
          <a:noFill/>
          <a:ln>
            <a:noFill/>
          </a:ln>
        </p:spPr>
        <p:txBody>
          <a:bodyPr spcFirstLastPara="1" wrap="square" lIns="68575" tIns="34275" rIns="68575" bIns="34275" anchor="t" anchorCtr="0">
            <a:spAutoFit/>
          </a:bodyPr>
          <a:lstStyle/>
          <a:p>
            <a:pPr marL="0" marR="0" lvl="0" indent="0" algn="r" rtl="1">
              <a:lnSpc>
                <a:spcPct val="115000"/>
              </a:lnSpc>
              <a:spcBef>
                <a:spcPts val="900"/>
              </a:spcBef>
              <a:spcAft>
                <a:spcPts val="900"/>
              </a:spcAft>
              <a:buClr>
                <a:srgbClr val="000000"/>
              </a:buClr>
              <a:buSzPts val="6700"/>
              <a:buFont typeface="Arial"/>
              <a:buNone/>
            </a:pPr>
            <a:r>
              <a:rPr lang="iw" sz="6700" b="0" i="0" u="none" strike="noStrike" cap="none">
                <a:solidFill>
                  <a:srgbClr val="0B5394"/>
                </a:solidFill>
                <a:latin typeface="Calibri"/>
                <a:ea typeface="Calibri"/>
                <a:cs typeface="Calibri"/>
                <a:sym typeface="Calibri"/>
              </a:rPr>
              <a:t>טעימות</a:t>
            </a:r>
            <a:endParaRPr sz="10400" b="0" i="0" u="none" strike="noStrike" cap="none">
              <a:solidFill>
                <a:srgbClr val="0B5394"/>
              </a:solidFill>
              <a:latin typeface="Calibri"/>
              <a:ea typeface="Calibri"/>
              <a:cs typeface="Calibri"/>
              <a:sym typeface="Calibri"/>
            </a:endParaRPr>
          </a:p>
        </p:txBody>
      </p:sp>
      <p:pic>
        <p:nvPicPr>
          <p:cNvPr id="160" name="Google Shape;160;p23" title="austrian-national-library-RzxgHPuZQxI-unsplash.jpg"/>
          <p:cNvPicPr preferRelativeResize="0"/>
          <p:nvPr/>
        </p:nvPicPr>
        <p:blipFill rotWithShape="1">
          <a:blip r:embed="rId4">
            <a:alphaModFix/>
          </a:blip>
          <a:srcRect/>
          <a:stretch/>
        </p:blipFill>
        <p:spPr>
          <a:xfrm>
            <a:off x="498170" y="877369"/>
            <a:ext cx="2391000" cy="3535800"/>
          </a:xfrm>
          <a:prstGeom prst="teardrop">
            <a:avLst>
              <a:gd name="adj" fmla="val 100000"/>
            </a:avLst>
          </a:prstGeom>
          <a:noFill/>
          <a:ln>
            <a:noFill/>
          </a:ln>
        </p:spPr>
      </p:pic>
      <p:pic>
        <p:nvPicPr>
          <p:cNvPr id="161" name="Google Shape;161;p23"/>
          <p:cNvPicPr preferRelativeResize="0"/>
          <p:nvPr/>
        </p:nvPicPr>
        <p:blipFill rotWithShape="1">
          <a:blip r:embed="rId5">
            <a:alphaModFix/>
          </a:blip>
          <a:srcRect/>
          <a:stretch/>
        </p:blipFill>
        <p:spPr>
          <a:xfrm>
            <a:off x="6915337" y="2840062"/>
            <a:ext cx="764888" cy="7725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2C1">
            <a:alpha val="60000"/>
          </a:srgbClr>
        </a:solidFill>
        <a:effectLst/>
      </p:bgPr>
    </p:bg>
    <p:spTree>
      <p:nvGrpSpPr>
        <p:cNvPr id="1" name="Shape 166"/>
        <p:cNvGrpSpPr/>
        <p:nvPr/>
      </p:nvGrpSpPr>
      <p:grpSpPr>
        <a:xfrm>
          <a:off x="0" y="0"/>
          <a:ext cx="0" cy="0"/>
          <a:chOff x="0" y="0"/>
          <a:chExt cx="0" cy="0"/>
        </a:xfrm>
      </p:grpSpPr>
      <p:sp>
        <p:nvSpPr>
          <p:cNvPr id="167" name="Google Shape;167;p24"/>
          <p:cNvSpPr txBox="1"/>
          <p:nvPr/>
        </p:nvSpPr>
        <p:spPr>
          <a:xfrm>
            <a:off x="498168" y="-1062082"/>
            <a:ext cx="6493200" cy="238500"/>
          </a:xfrm>
          <a:prstGeom prst="rect">
            <a:avLst/>
          </a:prstGeom>
          <a:noFill/>
          <a:ln>
            <a:noFill/>
          </a:ln>
        </p:spPr>
        <p:txBody>
          <a:bodyPr spcFirstLastPara="1" wrap="square" lIns="68575" tIns="34275" rIns="68575" bIns="34275" anchor="t" anchorCtr="0">
            <a:spAutoFit/>
          </a:bodyPr>
          <a:lstStyle/>
          <a:p>
            <a:pPr marL="0" marR="0" lvl="0" indent="0" algn="r" rtl="1">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pic>
        <p:nvPicPr>
          <p:cNvPr id="168" name="Google Shape;168;p24" descr="A pink flower with a black background&#10;&#10;Description automatically generated"/>
          <p:cNvPicPr preferRelativeResize="0"/>
          <p:nvPr/>
        </p:nvPicPr>
        <p:blipFill rotWithShape="1">
          <a:blip r:embed="rId3">
            <a:alphaModFix/>
          </a:blip>
          <a:srcRect/>
          <a:stretch/>
        </p:blipFill>
        <p:spPr>
          <a:xfrm>
            <a:off x="8736239" y="69194"/>
            <a:ext cx="632641" cy="638968"/>
          </a:xfrm>
          <a:prstGeom prst="rect">
            <a:avLst/>
          </a:prstGeom>
          <a:noFill/>
          <a:ln>
            <a:noFill/>
          </a:ln>
        </p:spPr>
      </p:pic>
      <p:sp>
        <p:nvSpPr>
          <p:cNvPr id="169" name="Google Shape;169;p24"/>
          <p:cNvSpPr txBox="1"/>
          <p:nvPr/>
        </p:nvSpPr>
        <p:spPr>
          <a:xfrm>
            <a:off x="4672829" y="-96420"/>
            <a:ext cx="4063500" cy="608100"/>
          </a:xfrm>
          <a:prstGeom prst="rect">
            <a:avLst/>
          </a:prstGeom>
          <a:noFill/>
          <a:ln>
            <a:noFill/>
          </a:ln>
        </p:spPr>
        <p:txBody>
          <a:bodyPr spcFirstLastPara="1" wrap="square" lIns="68575" tIns="34275" rIns="68575" bIns="34275" anchor="t" anchorCtr="0">
            <a:spAutoFit/>
          </a:bodyPr>
          <a:lstStyle/>
          <a:p>
            <a:pPr marL="0" marR="0" lvl="0" indent="0" algn="r" rtl="1">
              <a:lnSpc>
                <a:spcPct val="184782"/>
              </a:lnSpc>
              <a:spcBef>
                <a:spcPts val="0"/>
              </a:spcBef>
              <a:spcAft>
                <a:spcPts val="0"/>
              </a:spcAft>
              <a:buClr>
                <a:srgbClr val="000000"/>
              </a:buClr>
              <a:buSzPts val="3500"/>
              <a:buFont typeface="Arial"/>
              <a:buNone/>
            </a:pPr>
            <a:r>
              <a:rPr lang="iw" sz="3500" b="1" i="0" u="none" strike="noStrike" cap="none">
                <a:solidFill>
                  <a:srgbClr val="3B70E9"/>
                </a:solidFill>
                <a:latin typeface="Calibri"/>
                <a:ea typeface="Calibri"/>
                <a:cs typeface="Calibri"/>
                <a:sym typeface="Calibri"/>
              </a:rPr>
              <a:t>סיכום</a:t>
            </a:r>
            <a:endParaRPr sz="3500" b="1" i="0" u="none" strike="noStrike" cap="none">
              <a:solidFill>
                <a:srgbClr val="3B70E9"/>
              </a:solidFill>
              <a:latin typeface="Calibri"/>
              <a:ea typeface="Calibri"/>
              <a:cs typeface="Calibri"/>
              <a:sym typeface="Calibri"/>
            </a:endParaRPr>
          </a:p>
        </p:txBody>
      </p:sp>
      <p:sp>
        <p:nvSpPr>
          <p:cNvPr id="170" name="Google Shape;170;p24"/>
          <p:cNvSpPr txBox="1"/>
          <p:nvPr/>
        </p:nvSpPr>
        <p:spPr>
          <a:xfrm>
            <a:off x="859344" y="961369"/>
            <a:ext cx="7020600" cy="3624900"/>
          </a:xfrm>
          <a:prstGeom prst="rect">
            <a:avLst/>
          </a:prstGeom>
          <a:noFill/>
          <a:ln>
            <a:noFill/>
          </a:ln>
        </p:spPr>
        <p:txBody>
          <a:bodyPr spcFirstLastPara="1" wrap="square" lIns="68575" tIns="34275" rIns="68575" bIns="34275" anchor="t" anchorCtr="0">
            <a:spAutoFit/>
          </a:bodyPr>
          <a:lstStyle/>
          <a:p>
            <a:pPr marL="342900" marR="0" lvl="0" indent="-336550" algn="r" rtl="1">
              <a:lnSpc>
                <a:spcPct val="100000"/>
              </a:lnSpc>
              <a:spcBef>
                <a:spcPts val="0"/>
              </a:spcBef>
              <a:spcAft>
                <a:spcPts val="0"/>
              </a:spcAft>
              <a:buClr>
                <a:srgbClr val="3B70E9"/>
              </a:buClr>
              <a:buSzPts val="3300"/>
              <a:buFont typeface="Calibri"/>
              <a:buChar char="-"/>
            </a:pPr>
            <a:r>
              <a:rPr lang="iw" sz="3300" b="0" i="0" u="none" strike="noStrike" cap="none">
                <a:solidFill>
                  <a:srgbClr val="3B70E9"/>
                </a:solidFill>
                <a:latin typeface="Calibri"/>
                <a:ea typeface="Calibri"/>
                <a:cs typeface="Calibri"/>
                <a:sym typeface="Calibri"/>
              </a:rPr>
              <a:t>מה למדתם על הדבורים שלא ידעתם קודם?</a:t>
            </a:r>
            <a:endParaRPr sz="3300" b="0" i="0" u="none" strike="noStrike" cap="none">
              <a:solidFill>
                <a:srgbClr val="3B70E9"/>
              </a:solidFill>
              <a:latin typeface="Calibri"/>
              <a:ea typeface="Calibri"/>
              <a:cs typeface="Calibri"/>
              <a:sym typeface="Calibri"/>
            </a:endParaRPr>
          </a:p>
          <a:p>
            <a:pPr marL="342900" marR="0" lvl="0" indent="-336550" algn="r" rtl="1">
              <a:lnSpc>
                <a:spcPct val="100000"/>
              </a:lnSpc>
              <a:spcBef>
                <a:spcPts val="0"/>
              </a:spcBef>
              <a:spcAft>
                <a:spcPts val="0"/>
              </a:spcAft>
              <a:buClr>
                <a:srgbClr val="3B70E9"/>
              </a:buClr>
              <a:buSzPts val="3300"/>
              <a:buFont typeface="Calibri"/>
              <a:buChar char="-"/>
            </a:pPr>
            <a:r>
              <a:rPr lang="iw" sz="3300" b="0" i="0" u="none" strike="noStrike" cap="none">
                <a:solidFill>
                  <a:srgbClr val="3B70E9"/>
                </a:solidFill>
                <a:latin typeface="Calibri"/>
                <a:ea typeface="Calibri"/>
                <a:cs typeface="Calibri"/>
                <a:sym typeface="Calibri"/>
              </a:rPr>
              <a:t>למה הן חשובות כל כך?</a:t>
            </a:r>
            <a:endParaRPr sz="3300" b="0" i="0" u="none" strike="noStrike" cap="none">
              <a:solidFill>
                <a:srgbClr val="3B70E9"/>
              </a:solidFill>
              <a:latin typeface="Calibri"/>
              <a:ea typeface="Calibri"/>
              <a:cs typeface="Calibri"/>
              <a:sym typeface="Calibri"/>
            </a:endParaRPr>
          </a:p>
          <a:p>
            <a:pPr marL="342900" marR="0" lvl="0" indent="-336550" algn="r" rtl="1">
              <a:lnSpc>
                <a:spcPct val="100000"/>
              </a:lnSpc>
              <a:spcBef>
                <a:spcPts val="0"/>
              </a:spcBef>
              <a:spcAft>
                <a:spcPts val="0"/>
              </a:spcAft>
              <a:buClr>
                <a:srgbClr val="3B70E9"/>
              </a:buClr>
              <a:buSzPts val="3300"/>
              <a:buFont typeface="Calibri"/>
              <a:buChar char="-"/>
            </a:pPr>
            <a:r>
              <a:rPr lang="iw" sz="3300">
                <a:solidFill>
                  <a:srgbClr val="3B70E9"/>
                </a:solidFill>
                <a:latin typeface="Calibri"/>
                <a:ea typeface="Calibri"/>
                <a:cs typeface="Calibri"/>
                <a:sym typeface="Calibri"/>
              </a:rPr>
              <a:t>מה אתם חושבים כעת על אכילת דבש הדבורה?</a:t>
            </a:r>
            <a:endParaRPr sz="3300" b="0" i="0" u="none" strike="noStrike" cap="none">
              <a:solidFill>
                <a:srgbClr val="3B70E9"/>
              </a:solidFill>
              <a:latin typeface="Calibri"/>
              <a:ea typeface="Calibri"/>
              <a:cs typeface="Calibri"/>
              <a:sym typeface="Calibri"/>
            </a:endParaRPr>
          </a:p>
          <a:p>
            <a:pPr marL="342900" marR="0" lvl="0" indent="-336550" algn="r" rtl="1">
              <a:lnSpc>
                <a:spcPct val="100000"/>
              </a:lnSpc>
              <a:spcBef>
                <a:spcPts val="0"/>
              </a:spcBef>
              <a:spcAft>
                <a:spcPts val="0"/>
              </a:spcAft>
              <a:buClr>
                <a:srgbClr val="3B70E9"/>
              </a:buClr>
              <a:buSzPts val="3300"/>
              <a:buFont typeface="Calibri"/>
              <a:buChar char="-"/>
            </a:pPr>
            <a:r>
              <a:rPr lang="iw" sz="3300" b="0" i="0" u="none" strike="noStrike" cap="none">
                <a:solidFill>
                  <a:srgbClr val="3B70E9"/>
                </a:solidFill>
                <a:latin typeface="Calibri"/>
                <a:ea typeface="Calibri"/>
                <a:cs typeface="Calibri"/>
                <a:sym typeface="Calibri"/>
              </a:rPr>
              <a:t>מה אנחנו יכולים לעשות על מנת לעזור לדבורים?</a:t>
            </a:r>
            <a:br>
              <a:rPr lang="iw" sz="3300" b="0" i="0" u="none" strike="noStrike" cap="none">
                <a:solidFill>
                  <a:srgbClr val="3B70E9"/>
                </a:solidFill>
                <a:latin typeface="Calibri"/>
                <a:ea typeface="Calibri"/>
                <a:cs typeface="Calibri"/>
                <a:sym typeface="Calibri"/>
              </a:rPr>
            </a:br>
            <a:endParaRPr sz="3300" b="0" i="0" u="none" strike="noStrike" cap="none">
              <a:solidFill>
                <a:srgbClr val="3B70E9"/>
              </a:solidFill>
              <a:latin typeface="Calibri"/>
              <a:ea typeface="Calibri"/>
              <a:cs typeface="Calibri"/>
              <a:sym typeface="Calibri"/>
            </a:endParaRPr>
          </a:p>
        </p:txBody>
      </p:sp>
      <p:pic>
        <p:nvPicPr>
          <p:cNvPr id="171" name="Google Shape;171;p24" title="mike-newbry-ozioJIwvbs4-unsplash.jpg"/>
          <p:cNvPicPr preferRelativeResize="0"/>
          <p:nvPr/>
        </p:nvPicPr>
        <p:blipFill rotWithShape="1">
          <a:blip r:embed="rId4">
            <a:alphaModFix/>
          </a:blip>
          <a:srcRect/>
          <a:stretch/>
        </p:blipFill>
        <p:spPr>
          <a:xfrm>
            <a:off x="423226" y="3278526"/>
            <a:ext cx="1124700" cy="1434000"/>
          </a:xfrm>
          <a:prstGeom prst="round2DiagRect">
            <a:avLst>
              <a:gd name="adj1" fmla="val 16667"/>
              <a:gd name="adj2" fmla="val 10544"/>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2C1"/>
        </a:solidFill>
        <a:effectLst/>
      </p:bgPr>
    </p:bg>
    <p:spTree>
      <p:nvGrpSpPr>
        <p:cNvPr id="1" name="Shape 71"/>
        <p:cNvGrpSpPr/>
        <p:nvPr/>
      </p:nvGrpSpPr>
      <p:grpSpPr>
        <a:xfrm>
          <a:off x="0" y="0"/>
          <a:ext cx="0" cy="0"/>
          <a:chOff x="0" y="0"/>
          <a:chExt cx="0" cy="0"/>
        </a:xfrm>
      </p:grpSpPr>
      <p:pic>
        <p:nvPicPr>
          <p:cNvPr id="72" name="Google Shape;72;p15"/>
          <p:cNvPicPr preferRelativeResize="0"/>
          <p:nvPr/>
        </p:nvPicPr>
        <p:blipFill rotWithShape="1">
          <a:blip r:embed="rId3">
            <a:alphaModFix/>
          </a:blip>
          <a:srcRect/>
          <a:stretch/>
        </p:blipFill>
        <p:spPr>
          <a:xfrm>
            <a:off x="8172070" y="391902"/>
            <a:ext cx="632641" cy="638968"/>
          </a:xfrm>
          <a:prstGeom prst="rect">
            <a:avLst/>
          </a:prstGeom>
          <a:noFill/>
          <a:ln>
            <a:noFill/>
          </a:ln>
        </p:spPr>
      </p:pic>
      <p:sp>
        <p:nvSpPr>
          <p:cNvPr id="73" name="Google Shape;73;p15"/>
          <p:cNvSpPr txBox="1"/>
          <p:nvPr/>
        </p:nvSpPr>
        <p:spPr>
          <a:xfrm>
            <a:off x="80419" y="1913738"/>
            <a:ext cx="8826300" cy="1316100"/>
          </a:xfrm>
          <a:prstGeom prst="rect">
            <a:avLst/>
          </a:prstGeom>
          <a:noFill/>
          <a:ln>
            <a:noFill/>
          </a:ln>
        </p:spPr>
        <p:txBody>
          <a:bodyPr spcFirstLastPara="1" wrap="square" lIns="68575" tIns="34275" rIns="68575" bIns="34275" anchor="t" anchorCtr="0">
            <a:spAutoFit/>
          </a:bodyPr>
          <a:lstStyle/>
          <a:p>
            <a:pPr marL="0" marR="0" lvl="0" indent="0" algn="r" rtl="1">
              <a:lnSpc>
                <a:spcPct val="100000"/>
              </a:lnSpc>
              <a:spcBef>
                <a:spcPts val="0"/>
              </a:spcBef>
              <a:spcAft>
                <a:spcPts val="0"/>
              </a:spcAft>
              <a:buClr>
                <a:srgbClr val="000000"/>
              </a:buClr>
              <a:buSzPts val="4100"/>
              <a:buFont typeface="Arial"/>
              <a:buNone/>
            </a:pPr>
            <a:r>
              <a:rPr lang="iw" sz="5200" b="0" i="0" u="none" strike="noStrike" cap="none" dirty="0">
                <a:solidFill>
                  <a:srgbClr val="3B70E9"/>
                </a:solidFill>
                <a:latin typeface="Calibri"/>
                <a:ea typeface="Calibri"/>
                <a:cs typeface="Calibri"/>
                <a:sym typeface="Calibri"/>
              </a:rPr>
              <a:t>אילו דברים אתם יודעים על דבורים?</a:t>
            </a:r>
            <a:endParaRPr sz="2900" b="0" i="0" u="none" strike="noStrike" cap="none" dirty="0">
              <a:solidFill>
                <a:srgbClr val="3B70E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900" b="0" i="0" u="none" strike="noStrike" cap="none" dirty="0">
              <a:solidFill>
                <a:srgbClr val="3B70E9"/>
              </a:solidFill>
              <a:latin typeface="Calibri"/>
              <a:ea typeface="Calibri"/>
              <a:cs typeface="Calibri"/>
              <a:sym typeface="Calibri"/>
            </a:endParaRPr>
          </a:p>
        </p:txBody>
      </p:sp>
      <p:sp>
        <p:nvSpPr>
          <p:cNvPr id="74" name="Google Shape;74;p15"/>
          <p:cNvSpPr txBox="1"/>
          <p:nvPr/>
        </p:nvSpPr>
        <p:spPr>
          <a:xfrm>
            <a:off x="4108660" y="124281"/>
            <a:ext cx="4063500" cy="608100"/>
          </a:xfrm>
          <a:prstGeom prst="rect">
            <a:avLst/>
          </a:prstGeom>
          <a:noFill/>
          <a:ln>
            <a:noFill/>
          </a:ln>
        </p:spPr>
        <p:txBody>
          <a:bodyPr spcFirstLastPara="1" wrap="square" lIns="68575" tIns="34275" rIns="68575" bIns="34275" anchor="t" anchorCtr="0">
            <a:spAutoFit/>
          </a:bodyPr>
          <a:lstStyle/>
          <a:p>
            <a:pPr marL="0" marR="0" lvl="0" indent="0" algn="r" rtl="1">
              <a:lnSpc>
                <a:spcPct val="184782"/>
              </a:lnSpc>
              <a:spcBef>
                <a:spcPts val="0"/>
              </a:spcBef>
              <a:spcAft>
                <a:spcPts val="0"/>
              </a:spcAft>
              <a:buClr>
                <a:srgbClr val="000000"/>
              </a:buClr>
              <a:buSzPts val="3500"/>
              <a:buFont typeface="Arial"/>
              <a:buNone/>
            </a:pPr>
            <a:r>
              <a:rPr lang="iw" sz="3500" b="1" i="0" u="none" strike="noStrike" cap="none">
                <a:solidFill>
                  <a:srgbClr val="3B70E9"/>
                </a:solidFill>
                <a:latin typeface="Calibri"/>
                <a:ea typeface="Calibri"/>
                <a:cs typeface="Calibri"/>
                <a:sym typeface="Calibri"/>
              </a:rPr>
              <a:t>פתיחה</a:t>
            </a:r>
            <a:endParaRPr sz="3500" b="1" i="0" u="none" strike="noStrike" cap="none">
              <a:solidFill>
                <a:srgbClr val="3B70E9"/>
              </a:solidFill>
              <a:latin typeface="Calibri"/>
              <a:ea typeface="Calibri"/>
              <a:cs typeface="Calibri"/>
              <a:sym typeface="Calibri"/>
            </a:endParaRPr>
          </a:p>
        </p:txBody>
      </p:sp>
      <p:pic>
        <p:nvPicPr>
          <p:cNvPr id="75" name="Google Shape;75;p15" descr="A pink flower with a black background&#10;&#10;Description automatically generated"/>
          <p:cNvPicPr preferRelativeResize="0"/>
          <p:nvPr/>
        </p:nvPicPr>
        <p:blipFill rotWithShape="1">
          <a:blip r:embed="rId4">
            <a:alphaModFix/>
          </a:blip>
          <a:srcRect/>
          <a:stretch/>
        </p:blipFill>
        <p:spPr>
          <a:xfrm>
            <a:off x="495680" y="928540"/>
            <a:ext cx="785561" cy="7934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2C1">
            <a:alpha val="60000"/>
          </a:srgbClr>
        </a:solidFill>
        <a:effectLst/>
      </p:bgPr>
    </p:bg>
    <p:spTree>
      <p:nvGrpSpPr>
        <p:cNvPr id="1" name="Shape 80"/>
        <p:cNvGrpSpPr/>
        <p:nvPr/>
      </p:nvGrpSpPr>
      <p:grpSpPr>
        <a:xfrm>
          <a:off x="0" y="0"/>
          <a:ext cx="0" cy="0"/>
          <a:chOff x="0" y="0"/>
          <a:chExt cx="0" cy="0"/>
        </a:xfrm>
      </p:grpSpPr>
      <p:sp>
        <p:nvSpPr>
          <p:cNvPr id="81" name="Google Shape;81;p16"/>
          <p:cNvSpPr txBox="1"/>
          <p:nvPr/>
        </p:nvSpPr>
        <p:spPr>
          <a:xfrm>
            <a:off x="498168" y="-1062082"/>
            <a:ext cx="6493200" cy="238500"/>
          </a:xfrm>
          <a:prstGeom prst="rect">
            <a:avLst/>
          </a:prstGeom>
          <a:noFill/>
          <a:ln>
            <a:noFill/>
          </a:ln>
        </p:spPr>
        <p:txBody>
          <a:bodyPr spcFirstLastPara="1" wrap="square" lIns="68575" tIns="34275" rIns="68575" bIns="34275" anchor="t" anchorCtr="0">
            <a:spAutoFit/>
          </a:bodyPr>
          <a:lstStyle/>
          <a:p>
            <a:pPr marL="0" marR="0" lvl="0" indent="0" algn="r" rtl="1">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pic>
        <p:nvPicPr>
          <p:cNvPr id="82" name="Google Shape;82;p16" descr="A pink flower with a black background&#10;&#10;Description automatically generated"/>
          <p:cNvPicPr preferRelativeResize="0"/>
          <p:nvPr/>
        </p:nvPicPr>
        <p:blipFill rotWithShape="1">
          <a:blip r:embed="rId3">
            <a:alphaModFix/>
          </a:blip>
          <a:srcRect/>
          <a:stretch/>
        </p:blipFill>
        <p:spPr>
          <a:xfrm>
            <a:off x="8736239" y="69194"/>
            <a:ext cx="632641" cy="638968"/>
          </a:xfrm>
          <a:prstGeom prst="rect">
            <a:avLst/>
          </a:prstGeom>
          <a:noFill/>
          <a:ln>
            <a:noFill/>
          </a:ln>
        </p:spPr>
      </p:pic>
      <p:sp>
        <p:nvSpPr>
          <p:cNvPr id="83" name="Google Shape;83;p16"/>
          <p:cNvSpPr txBox="1"/>
          <p:nvPr/>
        </p:nvSpPr>
        <p:spPr>
          <a:xfrm>
            <a:off x="4672829" y="-96420"/>
            <a:ext cx="4063500" cy="608100"/>
          </a:xfrm>
          <a:prstGeom prst="rect">
            <a:avLst/>
          </a:prstGeom>
          <a:noFill/>
          <a:ln>
            <a:noFill/>
          </a:ln>
        </p:spPr>
        <p:txBody>
          <a:bodyPr spcFirstLastPara="1" wrap="square" lIns="68575" tIns="34275" rIns="68575" bIns="34275" anchor="t" anchorCtr="0">
            <a:spAutoFit/>
          </a:bodyPr>
          <a:lstStyle/>
          <a:p>
            <a:pPr marL="0" marR="0" lvl="0" indent="0" algn="r" rtl="1">
              <a:lnSpc>
                <a:spcPct val="184782"/>
              </a:lnSpc>
              <a:spcBef>
                <a:spcPts val="0"/>
              </a:spcBef>
              <a:spcAft>
                <a:spcPts val="0"/>
              </a:spcAft>
              <a:buClr>
                <a:srgbClr val="000000"/>
              </a:buClr>
              <a:buSzPts val="3500"/>
              <a:buFont typeface="Arial"/>
              <a:buNone/>
            </a:pPr>
            <a:r>
              <a:rPr lang="iw" sz="3500" b="1" i="0" u="none" strike="noStrike" cap="none">
                <a:solidFill>
                  <a:srgbClr val="3B70E9"/>
                </a:solidFill>
                <a:latin typeface="Calibri"/>
                <a:ea typeface="Calibri"/>
                <a:cs typeface="Calibri"/>
                <a:sym typeface="Calibri"/>
              </a:rPr>
              <a:t>סרטון ושאלות</a:t>
            </a:r>
            <a:endParaRPr sz="3500" b="1" i="0" u="none" strike="noStrike" cap="none">
              <a:solidFill>
                <a:srgbClr val="3B70E9"/>
              </a:solidFill>
              <a:latin typeface="Calibri"/>
              <a:ea typeface="Calibri"/>
              <a:cs typeface="Calibri"/>
              <a:sym typeface="Calibri"/>
            </a:endParaRPr>
          </a:p>
        </p:txBody>
      </p:sp>
      <p:sp>
        <p:nvSpPr>
          <p:cNvPr id="84" name="Google Shape;84;p16"/>
          <p:cNvSpPr txBox="1"/>
          <p:nvPr/>
        </p:nvSpPr>
        <p:spPr>
          <a:xfrm>
            <a:off x="365118" y="3511602"/>
            <a:ext cx="7255800" cy="1085100"/>
          </a:xfrm>
          <a:prstGeom prst="rect">
            <a:avLst/>
          </a:prstGeom>
          <a:noFill/>
          <a:ln>
            <a:noFill/>
          </a:ln>
        </p:spPr>
        <p:txBody>
          <a:bodyPr spcFirstLastPara="1" wrap="square" lIns="68575" tIns="34275" rIns="68575" bIns="34275" anchor="t" anchorCtr="0">
            <a:spAutoFit/>
          </a:bodyPr>
          <a:lstStyle/>
          <a:p>
            <a:pPr marL="0" marR="0" lvl="0" indent="0" algn="r" rtl="1">
              <a:lnSpc>
                <a:spcPct val="100000"/>
              </a:lnSpc>
              <a:spcBef>
                <a:spcPts val="0"/>
              </a:spcBef>
              <a:spcAft>
                <a:spcPts val="0"/>
              </a:spcAft>
              <a:buClr>
                <a:srgbClr val="000000"/>
              </a:buClr>
              <a:buSzPts val="3300"/>
              <a:buFont typeface="Arial"/>
              <a:buNone/>
            </a:pPr>
            <a:r>
              <a:rPr lang="iw" sz="3300" b="0" i="0" u="none" strike="noStrike" cap="none" dirty="0">
                <a:solidFill>
                  <a:srgbClr val="3B70E9"/>
                </a:solidFill>
                <a:latin typeface="Calibri"/>
                <a:ea typeface="Calibri"/>
                <a:cs typeface="Calibri"/>
                <a:sym typeface="Calibri"/>
              </a:rPr>
              <a:t>מה למדתם שלא ידעתם קודם? </a:t>
            </a:r>
            <a:br>
              <a:rPr lang="iw" sz="3300" b="0" i="0" u="none" strike="noStrike" cap="none" dirty="0">
                <a:solidFill>
                  <a:srgbClr val="3B70E9"/>
                </a:solidFill>
                <a:latin typeface="Calibri"/>
                <a:ea typeface="Calibri"/>
                <a:cs typeface="Calibri"/>
                <a:sym typeface="Calibri"/>
              </a:rPr>
            </a:br>
            <a:r>
              <a:rPr lang="iw" sz="3300" b="0" i="0" u="none" strike="noStrike" cap="none" dirty="0">
                <a:solidFill>
                  <a:srgbClr val="3B70E9"/>
                </a:solidFill>
                <a:latin typeface="Calibri"/>
                <a:ea typeface="Calibri"/>
                <a:cs typeface="Calibri"/>
                <a:sym typeface="Calibri"/>
              </a:rPr>
              <a:t>מה הפתיע אתכם במיוחד?</a:t>
            </a:r>
            <a:endParaRPr sz="3300" b="0" i="0" u="none" strike="noStrike" cap="none" dirty="0">
              <a:solidFill>
                <a:srgbClr val="3B70E9"/>
              </a:solidFill>
              <a:latin typeface="Calibri"/>
              <a:ea typeface="Calibri"/>
              <a:cs typeface="Calibri"/>
              <a:sym typeface="Calibri"/>
            </a:endParaRPr>
          </a:p>
        </p:txBody>
      </p:sp>
      <p:sp>
        <p:nvSpPr>
          <p:cNvPr id="85" name="Google Shape;85;p16"/>
          <p:cNvSpPr txBox="1"/>
          <p:nvPr/>
        </p:nvSpPr>
        <p:spPr>
          <a:xfrm>
            <a:off x="7884777" y="3663967"/>
            <a:ext cx="632700" cy="1054800"/>
          </a:xfrm>
          <a:prstGeom prst="rect">
            <a:avLst/>
          </a:prstGeom>
          <a:noFill/>
          <a:ln>
            <a:noFill/>
          </a:ln>
        </p:spPr>
        <p:txBody>
          <a:bodyPr spcFirstLastPara="1" wrap="square" lIns="68575" tIns="34275" rIns="68575" bIns="34275" anchor="t" anchorCtr="0">
            <a:spAutoFit/>
          </a:bodyPr>
          <a:lstStyle/>
          <a:p>
            <a:pPr marL="0" marR="0" lvl="0" indent="0" algn="r" rtl="1">
              <a:lnSpc>
                <a:spcPct val="56666"/>
              </a:lnSpc>
              <a:spcBef>
                <a:spcPts val="0"/>
              </a:spcBef>
              <a:spcAft>
                <a:spcPts val="0"/>
              </a:spcAft>
              <a:buClr>
                <a:srgbClr val="000000"/>
              </a:buClr>
              <a:buSzPts val="11300"/>
              <a:buFont typeface="Arial"/>
              <a:buNone/>
            </a:pPr>
            <a:r>
              <a:rPr lang="iw" sz="11300" b="1" i="0" u="none" strike="noStrike" cap="none">
                <a:solidFill>
                  <a:srgbClr val="FF4DC9"/>
                </a:solidFill>
                <a:latin typeface="Calibri"/>
                <a:ea typeface="Calibri"/>
                <a:cs typeface="Calibri"/>
                <a:sym typeface="Calibri"/>
              </a:rPr>
              <a:t>?</a:t>
            </a:r>
            <a:endParaRPr sz="11300" b="1" i="0" u="none" strike="noStrike" cap="none">
              <a:solidFill>
                <a:srgbClr val="FF4DC9"/>
              </a:solidFill>
              <a:latin typeface="Calibri"/>
              <a:ea typeface="Calibri"/>
              <a:cs typeface="Calibri"/>
              <a:sym typeface="Calibri"/>
            </a:endParaRPr>
          </a:p>
        </p:txBody>
      </p:sp>
      <p:pic>
        <p:nvPicPr>
          <p:cNvPr id="86" name="Google Shape;86;p16" descr="אז איך הקסם הזה מתרחש? מה בדיוק הדבורים עושות לצוף של הפרחים שהופך אותו לדבש הסמיך, המתוק והמרוכז?&#10;&#10;בימוי: איילת אלבנדה&#10;אנימציה: הדר לנדסברג&#10;פס קול: גיורי פוליטי&#10;הפקה: שירלי בש&#10;ייעוץ מדעי: מיכל טופז &#10;                 ורד שפירא&#10;&#10;ישנם הרבה סוגי דבורים בעולם, אולם רק דבורת הדבש מיצרת דבש. כדי להכין דבש, הדבורים דבר ראשון עוברות בין הפרחים ומוצצות מהם את הצוף. הצוף נשאב למקום מיוחד בגוף הדבורה שנקרא קיבת הדבש. תוך כך התהליך הדבורים גם מעבירות גרגירי אבקה שנדבקים אליהן בין הפרחים, ובכך מאביקים אותם / מפרים אותם וכך מאפשרים יצירת פירות בצמחים, ומכאן חשיבותן המכרעת של הדבורים בטבע.&#10;כאשר הדבורים חוזרות לקיבה הן מעבירות את הצוף שמצצו לדבורים אחרות, ואלו מעבירות לאחרות. בתהליך הזה הדבורים מוסיפות לדבש כמויות זעירות של חומרים הנקראים אנזימים שעוזרים לפרק את הסוכרים שבצוף לסוכרים פשוטים יותר. בשלב הבא, הדבורים מעבירות את את הצוף המעובד אל תאים בתוך הכוורת, ומתחילות לנפנף במהירות בכנפיים מעל התאים. פעולה זו יוצרת רוח וחום שעוזר לאדות את רוב המים ולרכז את הצוף המעובד עד שנוצר דבש. הדבש לא נועד לבני האדם במקור - אלא משמש לדבורים למזון לחורף, אז אין פרחים." title="דניאל שואל - איך דבורים מכינות דבש?">
            <a:hlinkClick r:id="rId4"/>
          </p:cNvPr>
          <p:cNvPicPr preferRelativeResize="0"/>
          <p:nvPr/>
        </p:nvPicPr>
        <p:blipFill>
          <a:blip r:embed="rId5">
            <a:alphaModFix/>
          </a:blip>
          <a:stretch>
            <a:fillRect/>
          </a:stretch>
        </p:blipFill>
        <p:spPr>
          <a:xfrm>
            <a:off x="2384112" y="780950"/>
            <a:ext cx="4375775" cy="2461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2C1">
            <a:alpha val="60000"/>
          </a:srgbClr>
        </a:solidFill>
        <a:effectLst/>
      </p:bgPr>
    </p:bg>
    <p:spTree>
      <p:nvGrpSpPr>
        <p:cNvPr id="1" name="Shape 91"/>
        <p:cNvGrpSpPr/>
        <p:nvPr/>
      </p:nvGrpSpPr>
      <p:grpSpPr>
        <a:xfrm>
          <a:off x="0" y="0"/>
          <a:ext cx="0" cy="0"/>
          <a:chOff x="0" y="0"/>
          <a:chExt cx="0" cy="0"/>
        </a:xfrm>
      </p:grpSpPr>
      <p:pic>
        <p:nvPicPr>
          <p:cNvPr id="92" name="Google Shape;92;p17" descr="A pink flower with a black background&#10;&#10;Description automatically generated"/>
          <p:cNvPicPr preferRelativeResize="0"/>
          <p:nvPr/>
        </p:nvPicPr>
        <p:blipFill rotWithShape="1">
          <a:blip r:embed="rId3">
            <a:alphaModFix/>
          </a:blip>
          <a:srcRect/>
          <a:stretch/>
        </p:blipFill>
        <p:spPr>
          <a:xfrm>
            <a:off x="8736239" y="69194"/>
            <a:ext cx="632641" cy="638968"/>
          </a:xfrm>
          <a:prstGeom prst="rect">
            <a:avLst/>
          </a:prstGeom>
          <a:noFill/>
          <a:ln>
            <a:noFill/>
          </a:ln>
        </p:spPr>
      </p:pic>
      <p:sp>
        <p:nvSpPr>
          <p:cNvPr id="93" name="Google Shape;93;p17"/>
          <p:cNvSpPr txBox="1"/>
          <p:nvPr/>
        </p:nvSpPr>
        <p:spPr>
          <a:xfrm>
            <a:off x="3152632" y="-96420"/>
            <a:ext cx="5583600" cy="608100"/>
          </a:xfrm>
          <a:prstGeom prst="rect">
            <a:avLst/>
          </a:prstGeom>
          <a:noFill/>
          <a:ln>
            <a:noFill/>
          </a:ln>
        </p:spPr>
        <p:txBody>
          <a:bodyPr spcFirstLastPara="1" wrap="square" lIns="68575" tIns="34275" rIns="68575" bIns="34275" anchor="t" anchorCtr="0">
            <a:spAutoFit/>
          </a:bodyPr>
          <a:lstStyle/>
          <a:p>
            <a:pPr marL="0" marR="0" lvl="0" indent="0" algn="r" rtl="1">
              <a:lnSpc>
                <a:spcPct val="184782"/>
              </a:lnSpc>
              <a:spcBef>
                <a:spcPts val="0"/>
              </a:spcBef>
              <a:spcAft>
                <a:spcPts val="0"/>
              </a:spcAft>
              <a:buClr>
                <a:srgbClr val="000000"/>
              </a:buClr>
              <a:buSzPts val="3500"/>
              <a:buFont typeface="Arial"/>
              <a:buNone/>
            </a:pPr>
            <a:r>
              <a:rPr lang="iw" sz="3500" b="1" i="0" u="none" strike="noStrike" cap="none">
                <a:solidFill>
                  <a:srgbClr val="3B70E9"/>
                </a:solidFill>
                <a:latin typeface="Calibri"/>
                <a:ea typeface="Calibri"/>
                <a:cs typeface="Calibri"/>
                <a:sym typeface="Calibri"/>
              </a:rPr>
              <a:t>משחק </a:t>
            </a:r>
            <a:endParaRPr sz="3500" b="1" i="0" u="none" strike="noStrike" cap="none">
              <a:solidFill>
                <a:srgbClr val="3B70E9"/>
              </a:solidFill>
              <a:latin typeface="Calibri"/>
              <a:ea typeface="Calibri"/>
              <a:cs typeface="Calibri"/>
              <a:sym typeface="Calibri"/>
            </a:endParaRPr>
          </a:p>
        </p:txBody>
      </p:sp>
      <p:sp>
        <p:nvSpPr>
          <p:cNvPr id="94" name="Google Shape;94;p17"/>
          <p:cNvSpPr txBox="1"/>
          <p:nvPr/>
        </p:nvSpPr>
        <p:spPr>
          <a:xfrm>
            <a:off x="1824413" y="1715906"/>
            <a:ext cx="6077700" cy="1346700"/>
          </a:xfrm>
          <a:prstGeom prst="rect">
            <a:avLst/>
          </a:prstGeom>
          <a:noFill/>
          <a:ln>
            <a:noFill/>
          </a:ln>
        </p:spPr>
        <p:txBody>
          <a:bodyPr spcFirstLastPara="1" wrap="square" lIns="68575" tIns="34275" rIns="68575" bIns="34275" anchor="t" anchorCtr="0">
            <a:spAutoFit/>
          </a:bodyPr>
          <a:lstStyle/>
          <a:p>
            <a:pPr marL="685800" marR="0" lvl="0" indent="0" algn="r" rtl="1">
              <a:lnSpc>
                <a:spcPct val="100000"/>
              </a:lnSpc>
              <a:spcBef>
                <a:spcPts val="0"/>
              </a:spcBef>
              <a:spcAft>
                <a:spcPts val="0"/>
              </a:spcAft>
              <a:buClr>
                <a:srgbClr val="000000"/>
              </a:buClr>
              <a:buSzPts val="6000"/>
              <a:buFont typeface="Arial"/>
              <a:buNone/>
            </a:pPr>
            <a:r>
              <a:rPr lang="iw" sz="6000" b="0" i="0" u="none" strike="noStrike" cap="none">
                <a:solidFill>
                  <a:srgbClr val="3B70E9"/>
                </a:solidFill>
                <a:latin typeface="Calibri"/>
                <a:ea typeface="Calibri"/>
                <a:cs typeface="Calibri"/>
                <a:sym typeface="Calibri"/>
              </a:rPr>
              <a:t>אמת או שקר?</a:t>
            </a:r>
            <a:endParaRPr sz="3000" b="0" i="0" u="none" strike="noStrike" cap="none">
              <a:solidFill>
                <a:srgbClr val="000000"/>
              </a:solidFill>
              <a:latin typeface="Arial"/>
              <a:ea typeface="Arial"/>
              <a:cs typeface="Arial"/>
              <a:sym typeface="Arial"/>
            </a:endParaRPr>
          </a:p>
          <a:p>
            <a:pPr marL="0" marR="0" lvl="0" indent="0" algn="r" rtl="1">
              <a:lnSpc>
                <a:spcPct val="100000"/>
              </a:lnSpc>
              <a:spcBef>
                <a:spcPts val="0"/>
              </a:spcBef>
              <a:spcAft>
                <a:spcPts val="0"/>
              </a:spcAft>
              <a:buClr>
                <a:srgbClr val="000000"/>
              </a:buClr>
              <a:buSzPts val="1800"/>
              <a:buFont typeface="Arial"/>
              <a:buNone/>
            </a:pPr>
            <a:endParaRPr sz="2300" b="0" i="0" u="none" strike="noStrike" cap="none">
              <a:solidFill>
                <a:srgbClr val="3B70E9"/>
              </a:solidFill>
              <a:latin typeface="Calibri"/>
              <a:ea typeface="Calibri"/>
              <a:cs typeface="Calibri"/>
              <a:sym typeface="Calibri"/>
            </a:endParaRPr>
          </a:p>
        </p:txBody>
      </p:sp>
      <p:pic>
        <p:nvPicPr>
          <p:cNvPr id="95" name="Google Shape;95;p17"/>
          <p:cNvPicPr preferRelativeResize="0"/>
          <p:nvPr/>
        </p:nvPicPr>
        <p:blipFill rotWithShape="1">
          <a:blip r:embed="rId4">
            <a:alphaModFix/>
          </a:blip>
          <a:srcRect/>
          <a:stretch/>
        </p:blipFill>
        <p:spPr>
          <a:xfrm>
            <a:off x="7902107" y="4022051"/>
            <a:ext cx="632641" cy="638968"/>
          </a:xfrm>
          <a:prstGeom prst="rect">
            <a:avLst/>
          </a:prstGeom>
          <a:noFill/>
          <a:ln>
            <a:noFill/>
          </a:ln>
        </p:spPr>
      </p:pic>
      <p:pic>
        <p:nvPicPr>
          <p:cNvPr id="96" name="Google Shape;96;p17" title="pexels-tima-miroshnichenko-5428155.jpg"/>
          <p:cNvPicPr preferRelativeResize="0"/>
          <p:nvPr/>
        </p:nvPicPr>
        <p:blipFill rotWithShape="1">
          <a:blip r:embed="rId5">
            <a:alphaModFix/>
          </a:blip>
          <a:srcRect/>
          <a:stretch/>
        </p:blipFill>
        <p:spPr>
          <a:xfrm>
            <a:off x="310744" y="69188"/>
            <a:ext cx="2379000" cy="31716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2C1">
            <a:alpha val="60000"/>
          </a:srgbClr>
        </a:solidFill>
        <a:effectLst/>
      </p:bgPr>
    </p:bg>
    <p:spTree>
      <p:nvGrpSpPr>
        <p:cNvPr id="1" name="Shape 101"/>
        <p:cNvGrpSpPr/>
        <p:nvPr/>
      </p:nvGrpSpPr>
      <p:grpSpPr>
        <a:xfrm>
          <a:off x="0" y="0"/>
          <a:ext cx="0" cy="0"/>
          <a:chOff x="0" y="0"/>
          <a:chExt cx="0" cy="0"/>
        </a:xfrm>
      </p:grpSpPr>
      <p:pic>
        <p:nvPicPr>
          <p:cNvPr id="102" name="Google Shape;102;p18" descr="A pink flower with a black background&#10;&#10;Description automatically generated"/>
          <p:cNvPicPr preferRelativeResize="0"/>
          <p:nvPr/>
        </p:nvPicPr>
        <p:blipFill rotWithShape="1">
          <a:blip r:embed="rId3">
            <a:alphaModFix/>
          </a:blip>
          <a:srcRect/>
          <a:stretch/>
        </p:blipFill>
        <p:spPr>
          <a:xfrm>
            <a:off x="8736239" y="69194"/>
            <a:ext cx="632641" cy="638968"/>
          </a:xfrm>
          <a:prstGeom prst="rect">
            <a:avLst/>
          </a:prstGeom>
          <a:noFill/>
          <a:ln>
            <a:noFill/>
          </a:ln>
        </p:spPr>
      </p:pic>
      <p:sp>
        <p:nvSpPr>
          <p:cNvPr id="103" name="Google Shape;103;p18"/>
          <p:cNvSpPr txBox="1"/>
          <p:nvPr/>
        </p:nvSpPr>
        <p:spPr>
          <a:xfrm>
            <a:off x="4672829" y="-96420"/>
            <a:ext cx="4063500" cy="608100"/>
          </a:xfrm>
          <a:prstGeom prst="rect">
            <a:avLst/>
          </a:prstGeom>
          <a:noFill/>
          <a:ln>
            <a:noFill/>
          </a:ln>
        </p:spPr>
        <p:txBody>
          <a:bodyPr spcFirstLastPara="1" wrap="square" lIns="68575" tIns="34275" rIns="68575" bIns="34275" anchor="t" anchorCtr="0">
            <a:spAutoFit/>
          </a:bodyPr>
          <a:lstStyle/>
          <a:p>
            <a:pPr marL="0" marR="0" lvl="0" indent="0" algn="r" rtl="1">
              <a:lnSpc>
                <a:spcPct val="184782"/>
              </a:lnSpc>
              <a:spcBef>
                <a:spcPts val="0"/>
              </a:spcBef>
              <a:spcAft>
                <a:spcPts val="0"/>
              </a:spcAft>
              <a:buClr>
                <a:srgbClr val="000000"/>
              </a:buClr>
              <a:buSzPts val="3500"/>
              <a:buFont typeface="Arial"/>
              <a:buNone/>
            </a:pPr>
            <a:r>
              <a:rPr lang="iw" sz="3500" b="1" i="0" u="none" strike="noStrike" cap="none">
                <a:solidFill>
                  <a:srgbClr val="3B70E9"/>
                </a:solidFill>
                <a:latin typeface="Calibri"/>
                <a:ea typeface="Calibri"/>
                <a:cs typeface="Calibri"/>
                <a:sym typeface="Calibri"/>
              </a:rPr>
              <a:t>מחזה</a:t>
            </a:r>
            <a:endParaRPr sz="3500" b="1" i="0" u="none" strike="noStrike" cap="none">
              <a:solidFill>
                <a:srgbClr val="3B70E9"/>
              </a:solidFill>
              <a:latin typeface="Calibri"/>
              <a:ea typeface="Calibri"/>
              <a:cs typeface="Calibri"/>
              <a:sym typeface="Calibri"/>
            </a:endParaRPr>
          </a:p>
        </p:txBody>
      </p:sp>
      <p:sp>
        <p:nvSpPr>
          <p:cNvPr id="104" name="Google Shape;104;p18"/>
          <p:cNvSpPr txBox="1"/>
          <p:nvPr/>
        </p:nvSpPr>
        <p:spPr>
          <a:xfrm>
            <a:off x="2443650" y="1431206"/>
            <a:ext cx="5762700" cy="762000"/>
          </a:xfrm>
          <a:prstGeom prst="rect">
            <a:avLst/>
          </a:prstGeom>
          <a:noFill/>
          <a:ln>
            <a:noFill/>
          </a:ln>
        </p:spPr>
        <p:txBody>
          <a:bodyPr spcFirstLastPara="1" wrap="square" lIns="68575" tIns="34275" rIns="68575" bIns="34275" anchor="t" anchorCtr="0">
            <a:spAutoFit/>
          </a:bodyPr>
          <a:lstStyle/>
          <a:p>
            <a:pPr marL="0" marR="0" lvl="0" indent="0" algn="r" rtl="1">
              <a:lnSpc>
                <a:spcPct val="115000"/>
              </a:lnSpc>
              <a:spcBef>
                <a:spcPts val="900"/>
              </a:spcBef>
              <a:spcAft>
                <a:spcPts val="900"/>
              </a:spcAft>
              <a:buClr>
                <a:srgbClr val="000000"/>
              </a:buClr>
              <a:buSzPts val="4500"/>
              <a:buFont typeface="Arial"/>
              <a:buNone/>
            </a:pPr>
            <a:r>
              <a:rPr lang="iw" sz="4500" b="0" i="0" u="none" strike="noStrike" cap="none">
                <a:solidFill>
                  <a:srgbClr val="0B5394"/>
                </a:solidFill>
                <a:latin typeface="Calibri"/>
                <a:ea typeface="Calibri"/>
                <a:cs typeface="Calibri"/>
                <a:sym typeface="Calibri"/>
              </a:rPr>
              <a:t>מחזה קצר - מי משתתף?</a:t>
            </a:r>
            <a:endParaRPr sz="8200" b="0" i="0" u="none" strike="noStrike" cap="none">
              <a:solidFill>
                <a:srgbClr val="0B5394"/>
              </a:solidFill>
              <a:latin typeface="Calibri"/>
              <a:ea typeface="Calibri"/>
              <a:cs typeface="Calibri"/>
              <a:sym typeface="Calibri"/>
            </a:endParaRPr>
          </a:p>
        </p:txBody>
      </p:sp>
      <p:sp>
        <p:nvSpPr>
          <p:cNvPr id="105" name="Google Shape;105;p18"/>
          <p:cNvSpPr txBox="1"/>
          <p:nvPr/>
        </p:nvSpPr>
        <p:spPr>
          <a:xfrm>
            <a:off x="402268" y="3154502"/>
            <a:ext cx="7255800" cy="1593000"/>
          </a:xfrm>
          <a:prstGeom prst="rect">
            <a:avLst/>
          </a:prstGeom>
          <a:noFill/>
          <a:ln>
            <a:noFill/>
          </a:ln>
        </p:spPr>
        <p:txBody>
          <a:bodyPr spcFirstLastPara="1" wrap="square" lIns="68575" tIns="34275" rIns="68575" bIns="34275" anchor="t" anchorCtr="0">
            <a:spAutoFit/>
          </a:bodyPr>
          <a:lstStyle/>
          <a:p>
            <a:pPr marL="0" marR="0" lvl="0" indent="0" algn="r" rtl="1">
              <a:lnSpc>
                <a:spcPct val="100000"/>
              </a:lnSpc>
              <a:spcBef>
                <a:spcPts val="0"/>
              </a:spcBef>
              <a:spcAft>
                <a:spcPts val="0"/>
              </a:spcAft>
              <a:buClr>
                <a:srgbClr val="000000"/>
              </a:buClr>
              <a:buSzPts val="3300"/>
              <a:buFont typeface="Arial"/>
              <a:buNone/>
            </a:pPr>
            <a:r>
              <a:rPr lang="iw" sz="3300" b="0" i="0" u="none" strike="noStrike" cap="none">
                <a:solidFill>
                  <a:srgbClr val="3B70E9"/>
                </a:solidFill>
                <a:latin typeface="Calibri"/>
                <a:ea typeface="Calibri"/>
                <a:cs typeface="Calibri"/>
                <a:sym typeface="Calibri"/>
              </a:rPr>
              <a:t>מה הרגישה הדבורה? </a:t>
            </a:r>
            <a:br>
              <a:rPr lang="iw" sz="3300" b="0" i="0" u="none" strike="noStrike" cap="none">
                <a:solidFill>
                  <a:srgbClr val="3B70E9"/>
                </a:solidFill>
                <a:latin typeface="Calibri"/>
                <a:ea typeface="Calibri"/>
                <a:cs typeface="Calibri"/>
                <a:sym typeface="Calibri"/>
              </a:rPr>
            </a:br>
            <a:r>
              <a:rPr lang="iw" sz="3300" b="0" i="0" u="none" strike="noStrike" cap="none">
                <a:solidFill>
                  <a:srgbClr val="3B70E9"/>
                </a:solidFill>
                <a:latin typeface="Calibri"/>
                <a:ea typeface="Calibri"/>
                <a:cs typeface="Calibri"/>
                <a:sym typeface="Calibri"/>
              </a:rPr>
              <a:t>מי עבד הכי קשה?</a:t>
            </a:r>
            <a:br>
              <a:rPr lang="iw" sz="3300" b="0" i="0" u="none" strike="noStrike" cap="none">
                <a:solidFill>
                  <a:srgbClr val="3B70E9"/>
                </a:solidFill>
                <a:latin typeface="Calibri"/>
                <a:ea typeface="Calibri"/>
                <a:cs typeface="Calibri"/>
                <a:sym typeface="Calibri"/>
              </a:rPr>
            </a:br>
            <a:r>
              <a:rPr lang="iw" sz="3300" b="0" i="0" u="none" strike="noStrike" cap="none">
                <a:solidFill>
                  <a:srgbClr val="3B70E9"/>
                </a:solidFill>
                <a:latin typeface="Calibri"/>
                <a:ea typeface="Calibri"/>
                <a:cs typeface="Calibri"/>
                <a:sym typeface="Calibri"/>
              </a:rPr>
              <a:t>האם זה הוגן?</a:t>
            </a:r>
            <a:endParaRPr sz="3300" b="0" i="0" u="none" strike="noStrike" cap="none">
              <a:solidFill>
                <a:srgbClr val="3B70E9"/>
              </a:solidFill>
              <a:latin typeface="Calibri"/>
              <a:ea typeface="Calibri"/>
              <a:cs typeface="Calibri"/>
              <a:sym typeface="Calibri"/>
            </a:endParaRPr>
          </a:p>
        </p:txBody>
      </p:sp>
      <p:sp>
        <p:nvSpPr>
          <p:cNvPr id="106" name="Google Shape;106;p18"/>
          <p:cNvSpPr txBox="1"/>
          <p:nvPr/>
        </p:nvSpPr>
        <p:spPr>
          <a:xfrm>
            <a:off x="7422769" y="3566250"/>
            <a:ext cx="1187100" cy="1185600"/>
          </a:xfrm>
          <a:prstGeom prst="rect">
            <a:avLst/>
          </a:prstGeom>
          <a:noFill/>
          <a:ln>
            <a:noFill/>
          </a:ln>
        </p:spPr>
        <p:txBody>
          <a:bodyPr spcFirstLastPara="1" wrap="square" lIns="68575" tIns="34275" rIns="68575" bIns="34275" anchor="t" anchorCtr="0">
            <a:spAutoFit/>
          </a:bodyPr>
          <a:lstStyle/>
          <a:p>
            <a:pPr marL="0" marR="0" lvl="0" indent="0" algn="r" rtl="1">
              <a:lnSpc>
                <a:spcPct val="56666"/>
              </a:lnSpc>
              <a:spcBef>
                <a:spcPts val="0"/>
              </a:spcBef>
              <a:spcAft>
                <a:spcPts val="0"/>
              </a:spcAft>
              <a:buClr>
                <a:srgbClr val="000000"/>
              </a:buClr>
              <a:buSzPts val="11300"/>
              <a:buFont typeface="Arial"/>
              <a:buNone/>
            </a:pPr>
            <a:r>
              <a:rPr lang="iw" sz="12800" b="1" i="0" u="none" strike="noStrike" cap="none">
                <a:solidFill>
                  <a:srgbClr val="FF4DC9"/>
                </a:solidFill>
                <a:latin typeface="Calibri"/>
                <a:ea typeface="Calibri"/>
                <a:cs typeface="Calibri"/>
                <a:sym typeface="Calibri"/>
              </a:rPr>
              <a:t>?</a:t>
            </a:r>
            <a:endParaRPr sz="12800" b="1" i="0" u="none" strike="noStrike" cap="none">
              <a:solidFill>
                <a:srgbClr val="FF4DC9"/>
              </a:solidFill>
              <a:latin typeface="Calibri"/>
              <a:ea typeface="Calibri"/>
              <a:cs typeface="Calibri"/>
              <a:sym typeface="Calibri"/>
            </a:endParaRPr>
          </a:p>
        </p:txBody>
      </p:sp>
      <p:pic>
        <p:nvPicPr>
          <p:cNvPr id="107" name="Google Shape;107;p18" title="pexels-cottonbro-5801566.jpg"/>
          <p:cNvPicPr preferRelativeResize="0"/>
          <p:nvPr/>
        </p:nvPicPr>
        <p:blipFill rotWithShape="1">
          <a:blip r:embed="rId4">
            <a:alphaModFix/>
          </a:blip>
          <a:srcRect t="7511" b="7519"/>
          <a:stretch/>
        </p:blipFill>
        <p:spPr>
          <a:xfrm>
            <a:off x="402263" y="503888"/>
            <a:ext cx="2321100" cy="2959200"/>
          </a:xfrm>
          <a:prstGeom prst="round2DiagRect">
            <a:avLst>
              <a:gd name="adj1" fmla="val 16667"/>
              <a:gd name="adj2" fmla="val 10544"/>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10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2C1">
            <a:alpha val="60000"/>
          </a:srgbClr>
        </a:solidFill>
        <a:effectLst/>
      </p:bgPr>
    </p:bg>
    <p:spTree>
      <p:nvGrpSpPr>
        <p:cNvPr id="1" name="Shape 112"/>
        <p:cNvGrpSpPr/>
        <p:nvPr/>
      </p:nvGrpSpPr>
      <p:grpSpPr>
        <a:xfrm>
          <a:off x="0" y="0"/>
          <a:ext cx="0" cy="0"/>
          <a:chOff x="0" y="0"/>
          <a:chExt cx="0" cy="0"/>
        </a:xfrm>
      </p:grpSpPr>
      <p:pic>
        <p:nvPicPr>
          <p:cNvPr id="113" name="Google Shape;113;p19" descr="A pink flower with a black background&#10;&#10;Description automatically generated"/>
          <p:cNvPicPr preferRelativeResize="0"/>
          <p:nvPr/>
        </p:nvPicPr>
        <p:blipFill rotWithShape="1">
          <a:blip r:embed="rId3">
            <a:alphaModFix/>
          </a:blip>
          <a:srcRect/>
          <a:stretch/>
        </p:blipFill>
        <p:spPr>
          <a:xfrm>
            <a:off x="8736239" y="69194"/>
            <a:ext cx="632641" cy="638968"/>
          </a:xfrm>
          <a:prstGeom prst="rect">
            <a:avLst/>
          </a:prstGeom>
          <a:noFill/>
          <a:ln>
            <a:noFill/>
          </a:ln>
        </p:spPr>
      </p:pic>
      <p:sp>
        <p:nvSpPr>
          <p:cNvPr id="115" name="Google Shape;115;p19"/>
          <p:cNvSpPr txBox="1"/>
          <p:nvPr/>
        </p:nvSpPr>
        <p:spPr>
          <a:xfrm>
            <a:off x="-128825" y="-46172"/>
            <a:ext cx="8654400" cy="869700"/>
          </a:xfrm>
          <a:prstGeom prst="rect">
            <a:avLst/>
          </a:prstGeom>
          <a:noFill/>
          <a:ln>
            <a:noFill/>
          </a:ln>
        </p:spPr>
        <p:txBody>
          <a:bodyPr spcFirstLastPara="1" wrap="square" lIns="68575" tIns="34275" rIns="68575" bIns="34275" anchor="t" anchorCtr="0">
            <a:spAutoFit/>
          </a:bodyPr>
          <a:lstStyle/>
          <a:p>
            <a:pPr marL="0" marR="0" lvl="0" indent="0" algn="r" rtl="1">
              <a:lnSpc>
                <a:spcPct val="115000"/>
              </a:lnSpc>
              <a:spcBef>
                <a:spcPts val="900"/>
              </a:spcBef>
              <a:spcAft>
                <a:spcPts val="900"/>
              </a:spcAft>
              <a:buClr>
                <a:srgbClr val="000000"/>
              </a:buClr>
              <a:buSzPts val="5900"/>
              <a:buFont typeface="Arial"/>
              <a:buNone/>
            </a:pPr>
            <a:r>
              <a:rPr lang="iw" sz="5200" b="0" i="0" u="none" strike="noStrike" cap="none" dirty="0">
                <a:solidFill>
                  <a:srgbClr val="0B5394"/>
                </a:solidFill>
                <a:latin typeface="Calibri"/>
                <a:ea typeface="Calibri"/>
                <a:cs typeface="Calibri"/>
                <a:sym typeface="Calibri"/>
              </a:rPr>
              <a:t>אגדה - שלמה המלך והדבורה</a:t>
            </a:r>
            <a:endParaRPr sz="8800" b="0" i="0" u="none" strike="noStrike" cap="none" dirty="0">
              <a:solidFill>
                <a:srgbClr val="0B5394"/>
              </a:solidFill>
              <a:latin typeface="Calibri"/>
              <a:ea typeface="Calibri"/>
              <a:cs typeface="Calibri"/>
              <a:sym typeface="Calibri"/>
            </a:endParaRPr>
          </a:p>
        </p:txBody>
      </p:sp>
      <p:pic>
        <p:nvPicPr>
          <p:cNvPr id="117" name="Google Shape;117;p19" descr="A pink flower with a black background&#10;&#10;Description automatically generated"/>
          <p:cNvPicPr preferRelativeResize="0"/>
          <p:nvPr/>
        </p:nvPicPr>
        <p:blipFill rotWithShape="1">
          <a:blip r:embed="rId3">
            <a:alphaModFix/>
          </a:blip>
          <a:srcRect/>
          <a:stretch/>
        </p:blipFill>
        <p:spPr>
          <a:xfrm>
            <a:off x="-177986" y="4373036"/>
            <a:ext cx="935070" cy="1034530"/>
          </a:xfrm>
          <a:prstGeom prst="rect">
            <a:avLst/>
          </a:prstGeom>
          <a:noFill/>
          <a:ln>
            <a:noFill/>
          </a:ln>
        </p:spPr>
      </p:pic>
      <p:sp>
        <p:nvSpPr>
          <p:cNvPr id="118" name="Google Shape;118;p19"/>
          <p:cNvSpPr txBox="1"/>
          <p:nvPr/>
        </p:nvSpPr>
        <p:spPr>
          <a:xfrm>
            <a:off x="167149" y="708162"/>
            <a:ext cx="8789122" cy="3985676"/>
          </a:xfrm>
          <a:prstGeom prst="rect">
            <a:avLst/>
          </a:prstGeom>
          <a:noFill/>
          <a:ln>
            <a:noFill/>
          </a:ln>
        </p:spPr>
        <p:txBody>
          <a:bodyPr spcFirstLastPara="1" wrap="square" lIns="91425" tIns="91425" rIns="91425" bIns="91425" anchor="t" anchorCtr="0">
            <a:spAutoFit/>
          </a:bodyPr>
          <a:lstStyle/>
          <a:p>
            <a:pPr marL="0" lvl="0" indent="0" algn="r" rtl="1">
              <a:lnSpc>
                <a:spcPct val="115000"/>
              </a:lnSpc>
              <a:spcBef>
                <a:spcPts val="1200"/>
              </a:spcBef>
              <a:spcAft>
                <a:spcPts val="0"/>
              </a:spcAft>
              <a:buNone/>
            </a:pPr>
            <a:r>
              <a:rPr lang="iw" sz="2000" b="1" dirty="0">
                <a:solidFill>
                  <a:srgbClr val="3B70E9"/>
                </a:solidFill>
                <a:latin typeface="Calibri"/>
                <a:ea typeface="Calibri"/>
                <a:cs typeface="Calibri"/>
                <a:sym typeface="Calibri"/>
              </a:rPr>
              <a:t>תקציר האגדה מאת ח.נ. ביאליק:</a:t>
            </a:r>
            <a:endParaRPr sz="2000" b="1" dirty="0">
              <a:solidFill>
                <a:srgbClr val="3B70E9"/>
              </a:solidFill>
              <a:latin typeface="Calibri"/>
              <a:ea typeface="Calibri"/>
              <a:cs typeface="Calibri"/>
              <a:sym typeface="Calibri"/>
            </a:endParaRPr>
          </a:p>
          <a:p>
            <a:pPr marL="0" lvl="0" indent="0" algn="r" rtl="1">
              <a:lnSpc>
                <a:spcPct val="115000"/>
              </a:lnSpc>
              <a:spcBef>
                <a:spcPts val="1200"/>
              </a:spcBef>
              <a:spcAft>
                <a:spcPts val="0"/>
              </a:spcAft>
              <a:buNone/>
            </a:pPr>
            <a:r>
              <a:rPr lang="he-IL" sz="2000" dirty="0">
                <a:solidFill>
                  <a:srgbClr val="3B70E9"/>
                </a:solidFill>
                <a:latin typeface="Calibri"/>
                <a:ea typeface="Calibri"/>
                <a:cs typeface="Calibri"/>
                <a:sym typeface="Calibri"/>
              </a:rPr>
              <a:t>לפני שנים רבות דבורה קטנה עקצה את אפו של שלמה המלך. הוא כעס מאוד, אך לא העניש אותה והיא עפה לדרכה. </a:t>
            </a:r>
            <a:br>
              <a:rPr lang="en-US" sz="2000" dirty="0">
                <a:solidFill>
                  <a:srgbClr val="3B70E9"/>
                </a:solidFill>
                <a:latin typeface="Calibri"/>
                <a:ea typeface="Calibri"/>
                <a:cs typeface="Calibri"/>
                <a:sym typeface="Calibri"/>
              </a:rPr>
            </a:br>
            <a:r>
              <a:rPr lang="he-IL" sz="2000" dirty="0">
                <a:solidFill>
                  <a:srgbClr val="3B70E9"/>
                </a:solidFill>
                <a:latin typeface="Calibri"/>
                <a:ea typeface="Calibri"/>
                <a:cs typeface="Calibri"/>
                <a:sym typeface="Calibri"/>
              </a:rPr>
              <a:t>כעבור זמן קצר הגיעה מלכת שבא לביקור בארמון והציבה חידה לשלמה המלך:</a:t>
            </a:r>
            <a:br>
              <a:rPr lang="en-US" sz="2000" dirty="0">
                <a:solidFill>
                  <a:srgbClr val="3B70E9"/>
                </a:solidFill>
                <a:latin typeface="Calibri"/>
                <a:ea typeface="Calibri"/>
                <a:cs typeface="Calibri"/>
                <a:sym typeface="Calibri"/>
              </a:rPr>
            </a:br>
            <a:r>
              <a:rPr lang="he-IL" sz="2000" dirty="0">
                <a:solidFill>
                  <a:srgbClr val="3B70E9"/>
                </a:solidFill>
                <a:latin typeface="Calibri"/>
                <a:ea typeface="Calibri"/>
                <a:cs typeface="Calibri"/>
                <a:sym typeface="Calibri"/>
              </a:rPr>
              <a:t>היא נתנה לו זר של פרחים יפהפיים וביניהם רק פרח אחד אמיתי ושלמה היה צריך לזהות את הפרח האמיתי. </a:t>
            </a:r>
          </a:p>
          <a:p>
            <a:pPr marL="0" lvl="0" indent="0" algn="r" rtl="1">
              <a:lnSpc>
                <a:spcPct val="115000"/>
              </a:lnSpc>
              <a:spcBef>
                <a:spcPts val="1200"/>
              </a:spcBef>
              <a:spcAft>
                <a:spcPts val="0"/>
              </a:spcAft>
              <a:buNone/>
            </a:pPr>
            <a:r>
              <a:rPr lang="he-IL" sz="2000" dirty="0">
                <a:solidFill>
                  <a:srgbClr val="3B70E9"/>
                </a:solidFill>
                <a:latin typeface="Calibri"/>
                <a:ea typeface="Calibri"/>
                <a:cs typeface="Calibri"/>
                <a:sym typeface="Calibri"/>
              </a:rPr>
              <a:t> שלמה המלך לא הצליח לזהות את הפרח, אך אז הופיעה הדבורה הקטנה, היא עפה מסביב לזר והתיישבה לבסוף על הפרח האמיתי שרק בו היה צוף וכך עזרה לשלמה לפתור את החידה. </a:t>
            </a:r>
          </a:p>
          <a:p>
            <a:pPr marL="0" lvl="0" indent="0" algn="r" rtl="1">
              <a:lnSpc>
                <a:spcPct val="115000"/>
              </a:lnSpc>
              <a:spcBef>
                <a:spcPts val="1200"/>
              </a:spcBef>
              <a:spcAft>
                <a:spcPts val="0"/>
              </a:spcAft>
              <a:buNone/>
            </a:pPr>
            <a:r>
              <a:rPr lang="he-IL" sz="2000" dirty="0">
                <a:solidFill>
                  <a:srgbClr val="3B70E9"/>
                </a:solidFill>
                <a:latin typeface="Calibri"/>
                <a:ea typeface="Calibri"/>
                <a:cs typeface="Calibri"/>
                <a:sym typeface="Calibri"/>
              </a:rPr>
              <a:t>אפילו שהדבורה כל כך קטנה, היא חכמה, היא עוזרת לבני אדם ויש לה תפקיד חשוב בטבע.</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2C1">
            <a:alpha val="60000"/>
          </a:srgbClr>
        </a:solidFill>
        <a:effectLst/>
      </p:bgPr>
    </p:bg>
    <p:spTree>
      <p:nvGrpSpPr>
        <p:cNvPr id="1" name="Shape 123"/>
        <p:cNvGrpSpPr/>
        <p:nvPr/>
      </p:nvGrpSpPr>
      <p:grpSpPr>
        <a:xfrm>
          <a:off x="0" y="0"/>
          <a:ext cx="0" cy="0"/>
          <a:chOff x="0" y="0"/>
          <a:chExt cx="0" cy="0"/>
        </a:xfrm>
      </p:grpSpPr>
      <p:pic>
        <p:nvPicPr>
          <p:cNvPr id="124" name="Google Shape;124;p20" descr="A pink flower with a black background&#10;&#10;Description automatically generated"/>
          <p:cNvPicPr preferRelativeResize="0"/>
          <p:nvPr/>
        </p:nvPicPr>
        <p:blipFill rotWithShape="1">
          <a:blip r:embed="rId3">
            <a:alphaModFix/>
          </a:blip>
          <a:srcRect/>
          <a:stretch/>
        </p:blipFill>
        <p:spPr>
          <a:xfrm>
            <a:off x="8736239" y="69194"/>
            <a:ext cx="632641" cy="638968"/>
          </a:xfrm>
          <a:prstGeom prst="rect">
            <a:avLst/>
          </a:prstGeom>
          <a:noFill/>
          <a:ln>
            <a:noFill/>
          </a:ln>
        </p:spPr>
      </p:pic>
      <p:sp>
        <p:nvSpPr>
          <p:cNvPr id="125" name="Google Shape;125;p20"/>
          <p:cNvSpPr txBox="1"/>
          <p:nvPr/>
        </p:nvSpPr>
        <p:spPr>
          <a:xfrm>
            <a:off x="4672829" y="-96420"/>
            <a:ext cx="4063500" cy="608100"/>
          </a:xfrm>
          <a:prstGeom prst="rect">
            <a:avLst/>
          </a:prstGeom>
          <a:noFill/>
          <a:ln>
            <a:noFill/>
          </a:ln>
        </p:spPr>
        <p:txBody>
          <a:bodyPr spcFirstLastPara="1" wrap="square" lIns="68575" tIns="34275" rIns="68575" bIns="34275" anchor="t" anchorCtr="0">
            <a:spAutoFit/>
          </a:bodyPr>
          <a:lstStyle/>
          <a:p>
            <a:pPr marL="0" lvl="0" indent="0" algn="r" rtl="1">
              <a:lnSpc>
                <a:spcPct val="184782"/>
              </a:lnSpc>
              <a:spcBef>
                <a:spcPts val="0"/>
              </a:spcBef>
              <a:spcAft>
                <a:spcPts val="0"/>
              </a:spcAft>
              <a:buClr>
                <a:schemeClr val="dk1"/>
              </a:buClr>
              <a:buSzPts val="3500"/>
              <a:buFont typeface="Arial"/>
              <a:buNone/>
            </a:pPr>
            <a:r>
              <a:rPr lang="iw" sz="3500" b="1">
                <a:solidFill>
                  <a:srgbClr val="3B70E9"/>
                </a:solidFill>
                <a:latin typeface="Calibri"/>
                <a:ea typeface="Calibri"/>
                <a:cs typeface="Calibri"/>
                <a:sym typeface="Calibri"/>
              </a:rPr>
              <a:t>העולם תלוי בהן</a:t>
            </a:r>
            <a:endParaRPr sz="3500" b="1" i="0" u="none" strike="noStrike" cap="none">
              <a:solidFill>
                <a:srgbClr val="3B70E9"/>
              </a:solidFill>
              <a:latin typeface="Calibri"/>
              <a:ea typeface="Calibri"/>
              <a:cs typeface="Calibri"/>
              <a:sym typeface="Calibri"/>
            </a:endParaRPr>
          </a:p>
        </p:txBody>
      </p:sp>
      <p:pic>
        <p:nvPicPr>
          <p:cNvPr id="126" name="Google Shape;126;p20" descr="A pink flower with a black background&#10;&#10;Description automatically generated"/>
          <p:cNvPicPr preferRelativeResize="0"/>
          <p:nvPr/>
        </p:nvPicPr>
        <p:blipFill rotWithShape="1">
          <a:blip r:embed="rId3">
            <a:alphaModFix/>
          </a:blip>
          <a:srcRect/>
          <a:stretch/>
        </p:blipFill>
        <p:spPr>
          <a:xfrm>
            <a:off x="1506858" y="2744375"/>
            <a:ext cx="632641" cy="638968"/>
          </a:xfrm>
          <a:prstGeom prst="rect">
            <a:avLst/>
          </a:prstGeom>
          <a:noFill/>
          <a:ln>
            <a:noFill/>
          </a:ln>
        </p:spPr>
      </p:pic>
      <p:sp>
        <p:nvSpPr>
          <p:cNvPr id="127" name="Google Shape;127;p20"/>
          <p:cNvSpPr txBox="1"/>
          <p:nvPr/>
        </p:nvSpPr>
        <p:spPr>
          <a:xfrm>
            <a:off x="2476375" y="1178250"/>
            <a:ext cx="6387600" cy="523200"/>
          </a:xfrm>
          <a:prstGeom prst="rect">
            <a:avLst/>
          </a:prstGeom>
          <a:noFill/>
          <a:ln>
            <a:noFill/>
          </a:ln>
        </p:spPr>
        <p:txBody>
          <a:bodyPr spcFirstLastPara="1" wrap="square" lIns="91425" tIns="91425" rIns="91425" bIns="91425" anchor="t" anchorCtr="0">
            <a:spAutoFit/>
          </a:bodyPr>
          <a:lstStyle/>
          <a:p>
            <a:pPr marL="0" marR="381000" lvl="0" indent="0" algn="r" rtl="1">
              <a:lnSpc>
                <a:spcPct val="115000"/>
              </a:lnSpc>
              <a:spcBef>
                <a:spcPts val="1200"/>
              </a:spcBef>
              <a:spcAft>
                <a:spcPts val="1200"/>
              </a:spcAft>
              <a:buNone/>
            </a:pPr>
            <a:endParaRPr sz="2200">
              <a:solidFill>
                <a:srgbClr val="222222"/>
              </a:solidFill>
              <a:latin typeface="Calibri"/>
              <a:ea typeface="Calibri"/>
              <a:cs typeface="Calibri"/>
              <a:sym typeface="Calibri"/>
            </a:endParaRPr>
          </a:p>
        </p:txBody>
      </p:sp>
      <p:sp>
        <p:nvSpPr>
          <p:cNvPr id="128" name="Google Shape;128;p20"/>
          <p:cNvSpPr txBox="1"/>
          <p:nvPr/>
        </p:nvSpPr>
        <p:spPr>
          <a:xfrm>
            <a:off x="426944" y="2368031"/>
            <a:ext cx="7020600" cy="2100900"/>
          </a:xfrm>
          <a:prstGeom prst="rect">
            <a:avLst/>
          </a:prstGeom>
          <a:noFill/>
          <a:ln>
            <a:noFill/>
          </a:ln>
        </p:spPr>
        <p:txBody>
          <a:bodyPr spcFirstLastPara="1" wrap="square" lIns="68575" tIns="34275" rIns="68575" bIns="34275" anchor="t" anchorCtr="0">
            <a:spAutoFit/>
          </a:bodyPr>
          <a:lstStyle/>
          <a:p>
            <a:pPr marL="342900" marR="0" lvl="0" indent="-336550" algn="r" rtl="1">
              <a:lnSpc>
                <a:spcPct val="100000"/>
              </a:lnSpc>
              <a:spcBef>
                <a:spcPts val="0"/>
              </a:spcBef>
              <a:spcAft>
                <a:spcPts val="0"/>
              </a:spcAft>
              <a:buClr>
                <a:srgbClr val="3B70E9"/>
              </a:buClr>
              <a:buSzPts val="3300"/>
              <a:buFont typeface="Calibri"/>
              <a:buChar char="-"/>
            </a:pPr>
            <a:r>
              <a:rPr lang="iw" sz="3300">
                <a:solidFill>
                  <a:srgbClr val="3B70E9"/>
                </a:solidFill>
                <a:latin typeface="Calibri"/>
                <a:ea typeface="Calibri"/>
                <a:cs typeface="Calibri"/>
                <a:sym typeface="Calibri"/>
              </a:rPr>
              <a:t>התרבות הצמחים</a:t>
            </a:r>
            <a:endParaRPr sz="3300" b="0" i="0" u="none" strike="noStrike" cap="none">
              <a:solidFill>
                <a:srgbClr val="3B70E9"/>
              </a:solidFill>
              <a:latin typeface="Calibri"/>
              <a:ea typeface="Calibri"/>
              <a:cs typeface="Calibri"/>
              <a:sym typeface="Calibri"/>
            </a:endParaRPr>
          </a:p>
          <a:p>
            <a:pPr marL="342900" marR="0" lvl="0" indent="-336550" algn="r" rtl="1">
              <a:lnSpc>
                <a:spcPct val="100000"/>
              </a:lnSpc>
              <a:spcBef>
                <a:spcPts val="0"/>
              </a:spcBef>
              <a:spcAft>
                <a:spcPts val="0"/>
              </a:spcAft>
              <a:buClr>
                <a:srgbClr val="3B70E9"/>
              </a:buClr>
              <a:buSzPts val="3300"/>
              <a:buFont typeface="Calibri"/>
              <a:buChar char="-"/>
            </a:pPr>
            <a:r>
              <a:rPr lang="iw" sz="3300">
                <a:solidFill>
                  <a:srgbClr val="3B70E9"/>
                </a:solidFill>
                <a:latin typeface="Calibri"/>
                <a:ea typeface="Calibri"/>
                <a:cs typeface="Calibri"/>
                <a:sym typeface="Calibri"/>
              </a:rPr>
              <a:t>המזון שלנו!</a:t>
            </a:r>
            <a:endParaRPr sz="3300" b="0" i="0" u="none" strike="noStrike" cap="none">
              <a:solidFill>
                <a:srgbClr val="3B70E9"/>
              </a:solidFill>
              <a:latin typeface="Calibri"/>
              <a:ea typeface="Calibri"/>
              <a:cs typeface="Calibri"/>
              <a:sym typeface="Calibri"/>
            </a:endParaRPr>
          </a:p>
          <a:p>
            <a:pPr marL="342900" marR="0" lvl="0" indent="-336550" algn="r" rtl="1">
              <a:lnSpc>
                <a:spcPct val="100000"/>
              </a:lnSpc>
              <a:spcBef>
                <a:spcPts val="0"/>
              </a:spcBef>
              <a:spcAft>
                <a:spcPts val="0"/>
              </a:spcAft>
              <a:buClr>
                <a:srgbClr val="3B70E9"/>
              </a:buClr>
              <a:buSzPts val="3300"/>
              <a:buFont typeface="Calibri"/>
              <a:buChar char="-"/>
            </a:pPr>
            <a:r>
              <a:rPr lang="iw" sz="3300">
                <a:solidFill>
                  <a:srgbClr val="3B70E9"/>
                </a:solidFill>
                <a:latin typeface="Calibri"/>
                <a:ea typeface="Calibri"/>
                <a:cs typeface="Calibri"/>
                <a:sym typeface="Calibri"/>
              </a:rPr>
              <a:t>המזון של בעלי חיים אחרים</a:t>
            </a:r>
            <a:br>
              <a:rPr lang="iw" sz="3300" b="0" i="0" u="none" strike="noStrike" cap="none">
                <a:solidFill>
                  <a:srgbClr val="3B70E9"/>
                </a:solidFill>
                <a:latin typeface="Calibri"/>
                <a:ea typeface="Calibri"/>
                <a:cs typeface="Calibri"/>
                <a:sym typeface="Calibri"/>
              </a:rPr>
            </a:br>
            <a:endParaRPr sz="3300" b="0" i="0" u="none" strike="noStrike" cap="none">
              <a:solidFill>
                <a:srgbClr val="3B70E9"/>
              </a:solidFill>
              <a:latin typeface="Calibri"/>
              <a:ea typeface="Calibri"/>
              <a:cs typeface="Calibri"/>
              <a:sym typeface="Calibri"/>
            </a:endParaRPr>
          </a:p>
        </p:txBody>
      </p:sp>
      <p:sp>
        <p:nvSpPr>
          <p:cNvPr id="129" name="Google Shape;129;p20"/>
          <p:cNvSpPr txBox="1"/>
          <p:nvPr/>
        </p:nvSpPr>
        <p:spPr>
          <a:xfrm>
            <a:off x="-389950" y="831750"/>
            <a:ext cx="8654400" cy="869700"/>
          </a:xfrm>
          <a:prstGeom prst="rect">
            <a:avLst/>
          </a:prstGeom>
          <a:noFill/>
          <a:ln>
            <a:noFill/>
          </a:ln>
        </p:spPr>
        <p:txBody>
          <a:bodyPr spcFirstLastPara="1" wrap="square" lIns="68575" tIns="34275" rIns="68575" bIns="34275" anchor="t" anchorCtr="0">
            <a:spAutoFit/>
          </a:bodyPr>
          <a:lstStyle/>
          <a:p>
            <a:pPr marL="0" marR="0" lvl="0" indent="0" algn="r" rtl="1">
              <a:lnSpc>
                <a:spcPct val="115000"/>
              </a:lnSpc>
              <a:spcBef>
                <a:spcPts val="900"/>
              </a:spcBef>
              <a:spcAft>
                <a:spcPts val="900"/>
              </a:spcAft>
              <a:buClr>
                <a:srgbClr val="000000"/>
              </a:buClr>
              <a:buSzPts val="5900"/>
              <a:buFont typeface="Arial"/>
              <a:buNone/>
            </a:pPr>
            <a:r>
              <a:rPr lang="iw" sz="5200">
                <a:solidFill>
                  <a:srgbClr val="0B5394"/>
                </a:solidFill>
                <a:latin typeface="Calibri"/>
                <a:ea typeface="Calibri"/>
                <a:cs typeface="Calibri"/>
                <a:sym typeface="Calibri"/>
              </a:rPr>
              <a:t>למה העולם תלוי בדבורים?</a:t>
            </a:r>
            <a:endParaRPr sz="8800" b="0" i="0" u="none" strike="noStrike" cap="none">
              <a:solidFill>
                <a:srgbClr val="0B5394"/>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2C1">
            <a:alpha val="60000"/>
          </a:srgbClr>
        </a:solidFill>
        <a:effectLst/>
      </p:bgPr>
    </p:bg>
    <p:spTree>
      <p:nvGrpSpPr>
        <p:cNvPr id="1" name="Shape 134"/>
        <p:cNvGrpSpPr/>
        <p:nvPr/>
      </p:nvGrpSpPr>
      <p:grpSpPr>
        <a:xfrm>
          <a:off x="0" y="0"/>
          <a:ext cx="0" cy="0"/>
          <a:chOff x="0" y="0"/>
          <a:chExt cx="0" cy="0"/>
        </a:xfrm>
      </p:grpSpPr>
      <p:pic>
        <p:nvPicPr>
          <p:cNvPr id="135" name="Google Shape;135;p21" descr="A pink flower with a black background&#10;&#10;Description automatically generated"/>
          <p:cNvPicPr preferRelativeResize="0"/>
          <p:nvPr/>
        </p:nvPicPr>
        <p:blipFill rotWithShape="1">
          <a:blip r:embed="rId3">
            <a:alphaModFix/>
          </a:blip>
          <a:srcRect/>
          <a:stretch/>
        </p:blipFill>
        <p:spPr>
          <a:xfrm>
            <a:off x="8736239" y="69194"/>
            <a:ext cx="632641" cy="638968"/>
          </a:xfrm>
          <a:prstGeom prst="rect">
            <a:avLst/>
          </a:prstGeom>
          <a:noFill/>
          <a:ln>
            <a:noFill/>
          </a:ln>
        </p:spPr>
      </p:pic>
      <p:sp>
        <p:nvSpPr>
          <p:cNvPr id="136" name="Google Shape;136;p21"/>
          <p:cNvSpPr txBox="1"/>
          <p:nvPr/>
        </p:nvSpPr>
        <p:spPr>
          <a:xfrm>
            <a:off x="4672829" y="-96420"/>
            <a:ext cx="4063500" cy="608100"/>
          </a:xfrm>
          <a:prstGeom prst="rect">
            <a:avLst/>
          </a:prstGeom>
          <a:noFill/>
          <a:ln>
            <a:noFill/>
          </a:ln>
        </p:spPr>
        <p:txBody>
          <a:bodyPr spcFirstLastPara="1" wrap="square" lIns="68575" tIns="34275" rIns="68575" bIns="34275" anchor="t" anchorCtr="0">
            <a:spAutoFit/>
          </a:bodyPr>
          <a:lstStyle/>
          <a:p>
            <a:pPr marL="0" marR="0" lvl="0" indent="0" algn="r" rtl="1">
              <a:lnSpc>
                <a:spcPct val="184782"/>
              </a:lnSpc>
              <a:spcBef>
                <a:spcPts val="0"/>
              </a:spcBef>
              <a:spcAft>
                <a:spcPts val="0"/>
              </a:spcAft>
              <a:buClr>
                <a:srgbClr val="000000"/>
              </a:buClr>
              <a:buSzPts val="3500"/>
              <a:buFont typeface="Arial"/>
              <a:buNone/>
            </a:pPr>
            <a:r>
              <a:rPr lang="iw" sz="3500" b="1" i="0" u="none" strike="noStrike" cap="none">
                <a:solidFill>
                  <a:srgbClr val="3B70E9"/>
                </a:solidFill>
                <a:latin typeface="Calibri"/>
                <a:ea typeface="Calibri"/>
                <a:cs typeface="Calibri"/>
                <a:sym typeface="Calibri"/>
              </a:rPr>
              <a:t>היכן הדבורים</a:t>
            </a:r>
            <a:endParaRPr sz="3500" b="1" i="0" u="none" strike="noStrike" cap="none">
              <a:solidFill>
                <a:srgbClr val="3B70E9"/>
              </a:solidFill>
              <a:latin typeface="Calibri"/>
              <a:ea typeface="Calibri"/>
              <a:cs typeface="Calibri"/>
              <a:sym typeface="Calibri"/>
            </a:endParaRPr>
          </a:p>
        </p:txBody>
      </p:sp>
      <p:sp>
        <p:nvSpPr>
          <p:cNvPr id="137" name="Google Shape;137;p21"/>
          <p:cNvSpPr txBox="1"/>
          <p:nvPr/>
        </p:nvSpPr>
        <p:spPr>
          <a:xfrm>
            <a:off x="2443650" y="1431206"/>
            <a:ext cx="5762700" cy="838800"/>
          </a:xfrm>
          <a:prstGeom prst="rect">
            <a:avLst/>
          </a:prstGeom>
          <a:noFill/>
          <a:ln>
            <a:noFill/>
          </a:ln>
        </p:spPr>
        <p:txBody>
          <a:bodyPr spcFirstLastPara="1" wrap="square" lIns="68575" tIns="34275" rIns="68575" bIns="34275" anchor="t" anchorCtr="0">
            <a:spAutoFit/>
          </a:bodyPr>
          <a:lstStyle/>
          <a:p>
            <a:pPr marL="0" marR="0" lvl="0" indent="0" algn="r" rtl="1">
              <a:lnSpc>
                <a:spcPct val="115000"/>
              </a:lnSpc>
              <a:spcBef>
                <a:spcPts val="900"/>
              </a:spcBef>
              <a:spcAft>
                <a:spcPts val="900"/>
              </a:spcAft>
              <a:buClr>
                <a:srgbClr val="000000"/>
              </a:buClr>
              <a:buSzPts val="5000"/>
              <a:buFont typeface="Arial"/>
              <a:buNone/>
            </a:pPr>
            <a:r>
              <a:rPr lang="iw" sz="5000" b="0" i="0" u="none" strike="noStrike" cap="none">
                <a:solidFill>
                  <a:srgbClr val="0B5394"/>
                </a:solidFill>
                <a:latin typeface="Calibri"/>
                <a:ea typeface="Calibri"/>
                <a:cs typeface="Calibri"/>
                <a:sym typeface="Calibri"/>
              </a:rPr>
              <a:t>מדוע הדבורים נעלמות?</a:t>
            </a:r>
            <a:endParaRPr sz="8600" b="0" i="0" u="none" strike="noStrike" cap="none">
              <a:solidFill>
                <a:srgbClr val="0B5394"/>
              </a:solidFill>
              <a:latin typeface="Calibri"/>
              <a:ea typeface="Calibri"/>
              <a:cs typeface="Calibri"/>
              <a:sym typeface="Calibri"/>
            </a:endParaRPr>
          </a:p>
        </p:txBody>
      </p:sp>
      <p:sp>
        <p:nvSpPr>
          <p:cNvPr id="138" name="Google Shape;138;p21"/>
          <p:cNvSpPr txBox="1"/>
          <p:nvPr/>
        </p:nvSpPr>
        <p:spPr>
          <a:xfrm>
            <a:off x="595519" y="3120375"/>
            <a:ext cx="7020600" cy="2100900"/>
          </a:xfrm>
          <a:prstGeom prst="rect">
            <a:avLst/>
          </a:prstGeom>
          <a:noFill/>
          <a:ln>
            <a:noFill/>
          </a:ln>
        </p:spPr>
        <p:txBody>
          <a:bodyPr spcFirstLastPara="1" wrap="square" lIns="68575" tIns="34275" rIns="68575" bIns="34275" anchor="t" anchorCtr="0">
            <a:spAutoFit/>
          </a:bodyPr>
          <a:lstStyle/>
          <a:p>
            <a:pPr marL="0" marR="0" lvl="0" indent="0" algn="r" rtl="1">
              <a:lnSpc>
                <a:spcPct val="100000"/>
              </a:lnSpc>
              <a:spcBef>
                <a:spcPts val="0"/>
              </a:spcBef>
              <a:spcAft>
                <a:spcPts val="0"/>
              </a:spcAft>
              <a:buClr>
                <a:srgbClr val="000000"/>
              </a:buClr>
              <a:buSzPts val="3300"/>
              <a:buFont typeface="Arial"/>
              <a:buNone/>
            </a:pPr>
            <a:r>
              <a:rPr lang="iw" sz="3300" b="0" i="0" u="none" strike="noStrike" cap="none">
                <a:solidFill>
                  <a:srgbClr val="3B70E9"/>
                </a:solidFill>
                <a:latin typeface="Calibri"/>
                <a:ea typeface="Calibri"/>
                <a:cs typeface="Calibri"/>
                <a:sym typeface="Calibri"/>
              </a:rPr>
              <a:t>איך ניתן לעזור לדבורים?</a:t>
            </a:r>
            <a:endParaRPr sz="3300" b="0" i="0" u="none" strike="noStrike" cap="none">
              <a:solidFill>
                <a:srgbClr val="3B70E9"/>
              </a:solidFill>
              <a:latin typeface="Calibri"/>
              <a:ea typeface="Calibri"/>
              <a:cs typeface="Calibri"/>
              <a:sym typeface="Calibri"/>
            </a:endParaRPr>
          </a:p>
          <a:p>
            <a:pPr marL="0" marR="0" lvl="0" indent="0" algn="r" rtl="1">
              <a:lnSpc>
                <a:spcPct val="100000"/>
              </a:lnSpc>
              <a:spcBef>
                <a:spcPts val="0"/>
              </a:spcBef>
              <a:spcAft>
                <a:spcPts val="0"/>
              </a:spcAft>
              <a:buClr>
                <a:srgbClr val="000000"/>
              </a:buClr>
              <a:buSzPts val="3300"/>
              <a:buFont typeface="Arial"/>
              <a:buNone/>
            </a:pPr>
            <a:r>
              <a:rPr lang="iw" sz="3300" b="0" i="0" u="none" strike="noStrike" cap="none">
                <a:solidFill>
                  <a:srgbClr val="3B70E9"/>
                </a:solidFill>
                <a:latin typeface="Calibri"/>
                <a:ea typeface="Calibri"/>
                <a:cs typeface="Calibri"/>
                <a:sym typeface="Calibri"/>
              </a:rPr>
              <a:t>האם יש דרך ליהנות מדברים מתוקים מבלי לפגוע בהן?</a:t>
            </a:r>
            <a:br>
              <a:rPr lang="iw" sz="3300" b="0" i="0" u="none" strike="noStrike" cap="none">
                <a:solidFill>
                  <a:srgbClr val="3B70E9"/>
                </a:solidFill>
                <a:latin typeface="Calibri"/>
                <a:ea typeface="Calibri"/>
                <a:cs typeface="Calibri"/>
                <a:sym typeface="Calibri"/>
              </a:rPr>
            </a:br>
            <a:endParaRPr sz="3300" b="0" i="0" u="none" strike="noStrike" cap="none">
              <a:solidFill>
                <a:srgbClr val="3B70E9"/>
              </a:solidFill>
              <a:latin typeface="Calibri"/>
              <a:ea typeface="Calibri"/>
              <a:cs typeface="Calibri"/>
              <a:sym typeface="Calibri"/>
            </a:endParaRPr>
          </a:p>
        </p:txBody>
      </p:sp>
      <p:sp>
        <p:nvSpPr>
          <p:cNvPr id="139" name="Google Shape;139;p21"/>
          <p:cNvSpPr txBox="1"/>
          <p:nvPr/>
        </p:nvSpPr>
        <p:spPr>
          <a:xfrm>
            <a:off x="7422769" y="3566250"/>
            <a:ext cx="1187100" cy="1185600"/>
          </a:xfrm>
          <a:prstGeom prst="rect">
            <a:avLst/>
          </a:prstGeom>
          <a:noFill/>
          <a:ln>
            <a:noFill/>
          </a:ln>
        </p:spPr>
        <p:txBody>
          <a:bodyPr spcFirstLastPara="1" wrap="square" lIns="68575" tIns="34275" rIns="68575" bIns="34275" anchor="t" anchorCtr="0">
            <a:spAutoFit/>
          </a:bodyPr>
          <a:lstStyle/>
          <a:p>
            <a:pPr marL="0" marR="0" lvl="0" indent="0" algn="r" rtl="1">
              <a:lnSpc>
                <a:spcPct val="56666"/>
              </a:lnSpc>
              <a:spcBef>
                <a:spcPts val="0"/>
              </a:spcBef>
              <a:spcAft>
                <a:spcPts val="0"/>
              </a:spcAft>
              <a:buClr>
                <a:srgbClr val="000000"/>
              </a:buClr>
              <a:buSzPts val="11300"/>
              <a:buFont typeface="Arial"/>
              <a:buNone/>
            </a:pPr>
            <a:r>
              <a:rPr lang="iw" sz="12800" b="1" i="0" u="none" strike="noStrike" cap="none">
                <a:solidFill>
                  <a:srgbClr val="FF4DC9"/>
                </a:solidFill>
                <a:latin typeface="Calibri"/>
                <a:ea typeface="Calibri"/>
                <a:cs typeface="Calibri"/>
                <a:sym typeface="Calibri"/>
              </a:rPr>
              <a:t>?</a:t>
            </a:r>
            <a:endParaRPr sz="12800" b="1" i="0" u="none" strike="noStrike" cap="none">
              <a:solidFill>
                <a:srgbClr val="FF4DC9"/>
              </a:solidFill>
              <a:latin typeface="Calibri"/>
              <a:ea typeface="Calibri"/>
              <a:cs typeface="Calibri"/>
              <a:sym typeface="Calibri"/>
            </a:endParaRPr>
          </a:p>
        </p:txBody>
      </p:sp>
      <p:pic>
        <p:nvPicPr>
          <p:cNvPr id="140" name="Google Shape;140;p21"/>
          <p:cNvPicPr preferRelativeResize="0"/>
          <p:nvPr/>
        </p:nvPicPr>
        <p:blipFill rotWithShape="1">
          <a:blip r:embed="rId4">
            <a:alphaModFix/>
          </a:blip>
          <a:srcRect/>
          <a:stretch/>
        </p:blipFill>
        <p:spPr>
          <a:xfrm>
            <a:off x="704109" y="869578"/>
            <a:ext cx="1378988" cy="13927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fade">
                                      <p:cBhvr>
                                        <p:cTn id="12"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2C1">
            <a:alpha val="60000"/>
          </a:srgbClr>
        </a:solidFill>
        <a:effectLst/>
      </p:bgPr>
    </p:bg>
    <p:spTree>
      <p:nvGrpSpPr>
        <p:cNvPr id="1" name="Shape 145"/>
        <p:cNvGrpSpPr/>
        <p:nvPr/>
      </p:nvGrpSpPr>
      <p:grpSpPr>
        <a:xfrm>
          <a:off x="0" y="0"/>
          <a:ext cx="0" cy="0"/>
          <a:chOff x="0" y="0"/>
          <a:chExt cx="0" cy="0"/>
        </a:xfrm>
      </p:grpSpPr>
      <p:pic>
        <p:nvPicPr>
          <p:cNvPr id="146" name="Google Shape;146;p22" descr="A pink flower with a black background&#10;&#10;Description automatically generated"/>
          <p:cNvPicPr preferRelativeResize="0"/>
          <p:nvPr/>
        </p:nvPicPr>
        <p:blipFill rotWithShape="1">
          <a:blip r:embed="rId3">
            <a:alphaModFix/>
          </a:blip>
          <a:srcRect/>
          <a:stretch/>
        </p:blipFill>
        <p:spPr>
          <a:xfrm>
            <a:off x="8736239" y="69194"/>
            <a:ext cx="632641" cy="638968"/>
          </a:xfrm>
          <a:prstGeom prst="rect">
            <a:avLst/>
          </a:prstGeom>
          <a:noFill/>
          <a:ln>
            <a:noFill/>
          </a:ln>
        </p:spPr>
      </p:pic>
      <p:sp>
        <p:nvSpPr>
          <p:cNvPr id="147" name="Google Shape;147;p22"/>
          <p:cNvSpPr txBox="1"/>
          <p:nvPr/>
        </p:nvSpPr>
        <p:spPr>
          <a:xfrm>
            <a:off x="4672829" y="-96420"/>
            <a:ext cx="4063500" cy="608100"/>
          </a:xfrm>
          <a:prstGeom prst="rect">
            <a:avLst/>
          </a:prstGeom>
          <a:noFill/>
          <a:ln>
            <a:noFill/>
          </a:ln>
        </p:spPr>
        <p:txBody>
          <a:bodyPr spcFirstLastPara="1" wrap="square" lIns="68575" tIns="34275" rIns="68575" bIns="34275" anchor="t" anchorCtr="0">
            <a:spAutoFit/>
          </a:bodyPr>
          <a:lstStyle/>
          <a:p>
            <a:pPr marL="0" marR="0" lvl="0" indent="0" algn="r" rtl="1">
              <a:lnSpc>
                <a:spcPct val="184782"/>
              </a:lnSpc>
              <a:spcBef>
                <a:spcPts val="0"/>
              </a:spcBef>
              <a:spcAft>
                <a:spcPts val="0"/>
              </a:spcAft>
              <a:buClr>
                <a:srgbClr val="000000"/>
              </a:buClr>
              <a:buSzPts val="3500"/>
              <a:buFont typeface="Arial"/>
              <a:buNone/>
            </a:pPr>
            <a:r>
              <a:rPr lang="iw" sz="3500" b="1" i="0" u="none" strike="noStrike" cap="none">
                <a:solidFill>
                  <a:srgbClr val="3B70E9"/>
                </a:solidFill>
                <a:latin typeface="Calibri"/>
                <a:ea typeface="Calibri"/>
                <a:cs typeface="Calibri"/>
                <a:sym typeface="Calibri"/>
              </a:rPr>
              <a:t>מה ניתן לעשות</a:t>
            </a:r>
            <a:endParaRPr sz="3500" b="1" i="0" u="none" strike="noStrike" cap="none">
              <a:solidFill>
                <a:srgbClr val="3B70E9"/>
              </a:solidFill>
              <a:latin typeface="Calibri"/>
              <a:ea typeface="Calibri"/>
              <a:cs typeface="Calibri"/>
              <a:sym typeface="Calibri"/>
            </a:endParaRPr>
          </a:p>
        </p:txBody>
      </p:sp>
      <p:sp>
        <p:nvSpPr>
          <p:cNvPr id="148" name="Google Shape;148;p22"/>
          <p:cNvSpPr txBox="1"/>
          <p:nvPr/>
        </p:nvSpPr>
        <p:spPr>
          <a:xfrm>
            <a:off x="2380589" y="531685"/>
            <a:ext cx="5762700" cy="962100"/>
          </a:xfrm>
          <a:prstGeom prst="rect">
            <a:avLst/>
          </a:prstGeom>
          <a:noFill/>
          <a:ln>
            <a:noFill/>
          </a:ln>
        </p:spPr>
        <p:txBody>
          <a:bodyPr spcFirstLastPara="1" wrap="square" lIns="68575" tIns="34275" rIns="68575" bIns="34275" anchor="t" anchorCtr="0">
            <a:spAutoFit/>
          </a:bodyPr>
          <a:lstStyle/>
          <a:p>
            <a:pPr marL="0" marR="0" lvl="0" indent="0" algn="r" rtl="1">
              <a:lnSpc>
                <a:spcPct val="115000"/>
              </a:lnSpc>
              <a:spcBef>
                <a:spcPts val="900"/>
              </a:spcBef>
              <a:spcAft>
                <a:spcPts val="900"/>
              </a:spcAft>
              <a:buClr>
                <a:srgbClr val="000000"/>
              </a:buClr>
              <a:buSzPts val="5800"/>
              <a:buFont typeface="Arial"/>
              <a:buNone/>
            </a:pPr>
            <a:r>
              <a:rPr lang="iw" sz="5800" b="0" i="0" u="none" strike="noStrike" cap="none" dirty="0">
                <a:solidFill>
                  <a:srgbClr val="0B5394"/>
                </a:solidFill>
                <a:latin typeface="Calibri"/>
                <a:ea typeface="Calibri"/>
                <a:cs typeface="Calibri"/>
                <a:sym typeface="Calibri"/>
              </a:rPr>
              <a:t>כיצד נוכל לסייע ? </a:t>
            </a:r>
            <a:endParaRPr sz="9500" b="0" i="0" u="none" strike="noStrike" cap="none" dirty="0">
              <a:solidFill>
                <a:srgbClr val="0B5394"/>
              </a:solidFill>
              <a:latin typeface="Calibri"/>
              <a:ea typeface="Calibri"/>
              <a:cs typeface="Calibri"/>
              <a:sym typeface="Calibri"/>
            </a:endParaRPr>
          </a:p>
        </p:txBody>
      </p:sp>
      <p:pic>
        <p:nvPicPr>
          <p:cNvPr id="149" name="Google Shape;149;p22" title="working-bees-working-their-honey-combs (1).jpg"/>
          <p:cNvPicPr preferRelativeResize="0"/>
          <p:nvPr/>
        </p:nvPicPr>
        <p:blipFill rotWithShape="1">
          <a:blip r:embed="rId4">
            <a:alphaModFix/>
          </a:blip>
          <a:srcRect/>
          <a:stretch/>
        </p:blipFill>
        <p:spPr>
          <a:xfrm rot="1460073">
            <a:off x="596890" y="238922"/>
            <a:ext cx="1619487" cy="2133056"/>
          </a:xfrm>
          <a:prstGeom prst="cloud">
            <a:avLst/>
          </a:prstGeom>
          <a:noFill/>
          <a:ln>
            <a:noFill/>
          </a:ln>
        </p:spPr>
      </p:pic>
      <p:pic>
        <p:nvPicPr>
          <p:cNvPr id="150" name="Google Shape;150;p22" descr="A yellow hexagon with black background&#10;&#10;Description automatically generated"/>
          <p:cNvPicPr preferRelativeResize="0"/>
          <p:nvPr/>
        </p:nvPicPr>
        <p:blipFill rotWithShape="1">
          <a:blip r:embed="rId5">
            <a:alphaModFix/>
          </a:blip>
          <a:srcRect/>
          <a:stretch/>
        </p:blipFill>
        <p:spPr>
          <a:xfrm rot="880466">
            <a:off x="-111361" y="4167513"/>
            <a:ext cx="681429" cy="591948"/>
          </a:xfrm>
          <a:prstGeom prst="rect">
            <a:avLst/>
          </a:prstGeom>
          <a:noFill/>
          <a:ln>
            <a:noFill/>
          </a:ln>
        </p:spPr>
      </p:pic>
      <p:sp>
        <p:nvSpPr>
          <p:cNvPr id="151" name="Google Shape;151;p22"/>
          <p:cNvSpPr txBox="1"/>
          <p:nvPr/>
        </p:nvSpPr>
        <p:spPr>
          <a:xfrm>
            <a:off x="1278019" y="1658422"/>
            <a:ext cx="7119900" cy="3384900"/>
          </a:xfrm>
          <a:prstGeom prst="rect">
            <a:avLst/>
          </a:prstGeom>
          <a:noFill/>
          <a:ln>
            <a:noFill/>
          </a:ln>
        </p:spPr>
        <p:txBody>
          <a:bodyPr spcFirstLastPara="1" wrap="square" lIns="91425" tIns="91425" rIns="91425" bIns="91425" anchor="t" anchorCtr="0">
            <a:spAutoFit/>
          </a:bodyPr>
          <a:lstStyle/>
          <a:p>
            <a:pPr marL="342900" lvl="0" indent="-336550" algn="r" rtl="1">
              <a:spcBef>
                <a:spcPts val="0"/>
              </a:spcBef>
              <a:spcAft>
                <a:spcPts val="0"/>
              </a:spcAft>
              <a:buClr>
                <a:srgbClr val="3B70E9"/>
              </a:buClr>
              <a:buSzPts val="3300"/>
              <a:buFont typeface="Calibri"/>
              <a:buChar char="-"/>
            </a:pPr>
            <a:r>
              <a:rPr lang="iw" sz="3300" dirty="0">
                <a:solidFill>
                  <a:srgbClr val="3B70E9"/>
                </a:solidFill>
                <a:latin typeface="Calibri"/>
                <a:ea typeface="Calibri"/>
                <a:cs typeface="Calibri"/>
                <a:sym typeface="Calibri"/>
              </a:rPr>
              <a:t>לשתול פרחים</a:t>
            </a:r>
            <a:endParaRPr sz="3300" dirty="0">
              <a:solidFill>
                <a:srgbClr val="3B70E9"/>
              </a:solidFill>
              <a:latin typeface="Calibri"/>
              <a:ea typeface="Calibri"/>
              <a:cs typeface="Calibri"/>
              <a:sym typeface="Calibri"/>
            </a:endParaRPr>
          </a:p>
          <a:p>
            <a:pPr marL="342900" lvl="0" indent="-336550" algn="r" rtl="1">
              <a:spcBef>
                <a:spcPts val="0"/>
              </a:spcBef>
              <a:spcAft>
                <a:spcPts val="0"/>
              </a:spcAft>
              <a:buClr>
                <a:srgbClr val="3B70E9"/>
              </a:buClr>
              <a:buSzPts val="3300"/>
              <a:buFont typeface="Calibri"/>
              <a:buChar char="-"/>
            </a:pPr>
            <a:r>
              <a:rPr lang="iw" sz="3300" dirty="0">
                <a:solidFill>
                  <a:srgbClr val="3B70E9"/>
                </a:solidFill>
                <a:latin typeface="Calibri"/>
                <a:ea typeface="Calibri"/>
                <a:cs typeface="Calibri"/>
                <a:sym typeface="Calibri"/>
              </a:rPr>
              <a:t>לבנות "מלון" לדבורים</a:t>
            </a:r>
            <a:endParaRPr sz="3300" dirty="0">
              <a:solidFill>
                <a:srgbClr val="3B70E9"/>
              </a:solidFill>
              <a:latin typeface="Calibri"/>
              <a:ea typeface="Calibri"/>
              <a:cs typeface="Calibri"/>
              <a:sym typeface="Calibri"/>
            </a:endParaRPr>
          </a:p>
          <a:p>
            <a:pPr marL="342900" lvl="0" indent="-374650" algn="r" rtl="1">
              <a:lnSpc>
                <a:spcPct val="115000"/>
              </a:lnSpc>
              <a:spcBef>
                <a:spcPts val="0"/>
              </a:spcBef>
              <a:spcAft>
                <a:spcPts val="0"/>
              </a:spcAft>
              <a:buClr>
                <a:srgbClr val="3B70E9"/>
              </a:buClr>
              <a:buSzPts val="3300"/>
              <a:buFont typeface="Calibri"/>
              <a:buChar char="-"/>
            </a:pPr>
            <a:r>
              <a:rPr lang="iw" sz="3300" dirty="0">
                <a:solidFill>
                  <a:srgbClr val="3B70E9"/>
                </a:solidFill>
                <a:latin typeface="Calibri"/>
                <a:ea typeface="Calibri"/>
                <a:cs typeface="Calibri"/>
                <a:sym typeface="Calibri"/>
              </a:rPr>
              <a:t>להשתמש במתוקים ללא דבש, כמו: סילאן (מתמרים) או מייפל. שווה לנסות!</a:t>
            </a:r>
            <a:endParaRPr sz="3300" dirty="0">
              <a:solidFill>
                <a:srgbClr val="3B70E9"/>
              </a:solidFill>
              <a:latin typeface="Calibri"/>
              <a:ea typeface="Calibri"/>
              <a:cs typeface="Calibri"/>
              <a:sym typeface="Calibri"/>
            </a:endParaRPr>
          </a:p>
          <a:p>
            <a:pPr marL="342900" lvl="0" indent="-336550" algn="r" rtl="1">
              <a:spcBef>
                <a:spcPts val="0"/>
              </a:spcBef>
              <a:spcAft>
                <a:spcPts val="0"/>
              </a:spcAft>
              <a:buClr>
                <a:srgbClr val="3B70E9"/>
              </a:buClr>
              <a:buSzPts val="3300"/>
              <a:buFont typeface="Calibri"/>
              <a:buChar char="-"/>
            </a:pPr>
            <a:r>
              <a:rPr lang="iw" sz="3300" dirty="0">
                <a:solidFill>
                  <a:srgbClr val="3B70E9"/>
                </a:solidFill>
                <a:latin typeface="Calibri"/>
                <a:ea typeface="Calibri"/>
                <a:cs typeface="Calibri"/>
                <a:sym typeface="Calibri"/>
              </a:rPr>
              <a:t>לא לרסס</a:t>
            </a:r>
            <a:endParaRPr sz="3300" dirty="0">
              <a:solidFill>
                <a:srgbClr val="3B70E9"/>
              </a:solidFill>
              <a:latin typeface="Calibri"/>
              <a:ea typeface="Calibri"/>
              <a:cs typeface="Calibri"/>
              <a:sym typeface="Calibri"/>
            </a:endParaRPr>
          </a:p>
          <a:p>
            <a:pPr marL="342900" lvl="0" indent="-336550" algn="r" rtl="1">
              <a:spcBef>
                <a:spcPts val="0"/>
              </a:spcBef>
              <a:spcAft>
                <a:spcPts val="0"/>
              </a:spcAft>
              <a:buClr>
                <a:srgbClr val="3B70E9"/>
              </a:buClr>
              <a:buSzPts val="3300"/>
              <a:buFont typeface="Calibri"/>
              <a:buChar char="-"/>
            </a:pPr>
            <a:r>
              <a:rPr lang="iw" sz="3300" dirty="0">
                <a:solidFill>
                  <a:srgbClr val="3B70E9"/>
                </a:solidFill>
                <a:latin typeface="Calibri"/>
                <a:ea typeface="Calibri"/>
                <a:cs typeface="Calibri"/>
                <a:sym typeface="Calibri"/>
              </a:rPr>
              <a:t>לא לסלק נחילי דבורים שהתנחלו ליד הבית</a:t>
            </a:r>
            <a:endParaRPr sz="3300" dirty="0">
              <a:solidFill>
                <a:srgbClr val="3B70E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548</Words>
  <Application>Microsoft Office PowerPoint</Application>
  <PresentationFormat>On-screen Show (16:9)</PresentationFormat>
  <Paragraphs>77</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Tal Livne</dc:creator>
  <cp:lastModifiedBy>Tal Livne</cp:lastModifiedBy>
  <cp:revision>1</cp:revision>
  <dcterms:modified xsi:type="dcterms:W3CDTF">2025-08-24T06:28:49Z</dcterms:modified>
</cp:coreProperties>
</file>