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259" r:id="rId5"/>
    <p:sldId id="287" r:id="rId6"/>
    <p:sldId id="290" r:id="rId7"/>
    <p:sldId id="291" r:id="rId8"/>
    <p:sldId id="274" r:id="rId9"/>
    <p:sldId id="293" r:id="rId10"/>
    <p:sldId id="294" r:id="rId11"/>
    <p:sldId id="295" r:id="rId12"/>
    <p:sldId id="312" r:id="rId13"/>
    <p:sldId id="296" r:id="rId14"/>
    <p:sldId id="298" r:id="rId15"/>
    <p:sldId id="299" r:id="rId16"/>
    <p:sldId id="300" r:id="rId17"/>
    <p:sldId id="301" r:id="rId18"/>
    <p:sldId id="302" r:id="rId19"/>
    <p:sldId id="297" r:id="rId20"/>
    <p:sldId id="303" r:id="rId21"/>
    <p:sldId id="313" r:id="rId22"/>
    <p:sldId id="304" r:id="rId23"/>
    <p:sldId id="305" r:id="rId24"/>
    <p:sldId id="309" r:id="rId25"/>
    <p:sldId id="311" r:id="rId26"/>
    <p:sldId id="308" r:id="rId27"/>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C9"/>
    <a:srgbClr val="FFA115"/>
    <a:srgbClr val="3B70E9"/>
    <a:srgbClr val="FFFFFF"/>
    <a:srgbClr val="FF9900"/>
    <a:srgbClr val="FFE2C1"/>
    <a:srgbClr val="FFC86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4"/>
    <p:restoredTop sz="74576" autoAdjust="0"/>
  </p:normalViewPr>
  <p:slideViewPr>
    <p:cSldViewPr snapToGrid="0">
      <p:cViewPr varScale="1">
        <p:scale>
          <a:sx n="46" d="100"/>
          <a:sy n="46" d="100"/>
        </p:scale>
        <p:origin x="58"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B8E16-AE05-E64B-8B84-EBD5B85D958F}" type="datetimeFigureOut">
              <a:rPr lang="en-IL" smtClean="0"/>
              <a:t>07/08/2025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C56F6-A73D-8E49-B9A1-818CD609B2BD}" type="slidenum">
              <a:rPr lang="en-IL" smtClean="0"/>
              <a:t>‹#›</a:t>
            </a:fld>
            <a:endParaRPr lang="en-IL"/>
          </a:p>
        </p:txBody>
      </p:sp>
    </p:spTree>
    <p:extLst>
      <p:ext uri="{BB962C8B-B14F-4D97-AF65-F5344CB8AC3E}">
        <p14:creationId xmlns:p14="http://schemas.microsoft.com/office/powerpoint/2010/main" val="238523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IL" dirty="0"/>
          </a:p>
        </p:txBody>
      </p:sp>
      <p:sp>
        <p:nvSpPr>
          <p:cNvPr id="4" name="Slide Number Placeholder 3"/>
          <p:cNvSpPr>
            <a:spLocks noGrp="1"/>
          </p:cNvSpPr>
          <p:nvPr>
            <p:ph type="sldNum" sz="quarter" idx="5"/>
          </p:nvPr>
        </p:nvSpPr>
        <p:spPr/>
        <p:txBody>
          <a:bodyPr/>
          <a:lstStyle/>
          <a:p>
            <a:fld id="{DF4C56F6-A73D-8E49-B9A1-818CD609B2BD}" type="slidenum">
              <a:rPr lang="en-IL" smtClean="0"/>
              <a:t>1</a:t>
            </a:fld>
            <a:endParaRPr lang="en-IL"/>
          </a:p>
        </p:txBody>
      </p:sp>
    </p:spTree>
    <p:extLst>
      <p:ext uri="{BB962C8B-B14F-4D97-AF65-F5344CB8AC3E}">
        <p14:creationId xmlns:p14="http://schemas.microsoft.com/office/powerpoint/2010/main" val="262274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11</a:t>
            </a:fld>
            <a:endParaRPr lang="en-IL"/>
          </a:p>
        </p:txBody>
      </p:sp>
    </p:spTree>
    <p:extLst>
      <p:ext uri="{BB962C8B-B14F-4D97-AF65-F5344CB8AC3E}">
        <p14:creationId xmlns:p14="http://schemas.microsoft.com/office/powerpoint/2010/main" val="421035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12</a:t>
            </a:fld>
            <a:endParaRPr lang="en-IL"/>
          </a:p>
        </p:txBody>
      </p:sp>
    </p:spTree>
    <p:extLst>
      <p:ext uri="{BB962C8B-B14F-4D97-AF65-F5344CB8AC3E}">
        <p14:creationId xmlns:p14="http://schemas.microsoft.com/office/powerpoint/2010/main" val="356265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13</a:t>
            </a:fld>
            <a:endParaRPr lang="en-IL"/>
          </a:p>
        </p:txBody>
      </p:sp>
    </p:spTree>
    <p:extLst>
      <p:ext uri="{BB962C8B-B14F-4D97-AF65-F5344CB8AC3E}">
        <p14:creationId xmlns:p14="http://schemas.microsoft.com/office/powerpoint/2010/main" val="382679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14</a:t>
            </a:fld>
            <a:endParaRPr lang="en-IL"/>
          </a:p>
        </p:txBody>
      </p:sp>
    </p:spTree>
    <p:extLst>
      <p:ext uri="{BB962C8B-B14F-4D97-AF65-F5344CB8AC3E}">
        <p14:creationId xmlns:p14="http://schemas.microsoft.com/office/powerpoint/2010/main" val="219870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15</a:t>
            </a:fld>
            <a:endParaRPr lang="en-IL"/>
          </a:p>
        </p:txBody>
      </p:sp>
    </p:spTree>
    <p:extLst>
      <p:ext uri="{BB962C8B-B14F-4D97-AF65-F5344CB8AC3E}">
        <p14:creationId xmlns:p14="http://schemas.microsoft.com/office/powerpoint/2010/main" val="3781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i="0" dirty="0">
                <a:solidFill>
                  <a:srgbClr val="142E5B"/>
                </a:solidFill>
                <a:effectLst/>
                <a:latin typeface="Rubik"/>
              </a:rPr>
              <a:t>משווים בין תשובות נבחרות שכתבו תלמידים ועומדים על הדמיון ביניהן, המעיד על יכולת אינטואיטיבית טובה לזהות רגשות מסוימים גם בקרב חיות שונות מאוד מאיתנו.</a:t>
            </a:r>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17</a:t>
            </a:fld>
            <a:endParaRPr lang="en-IL"/>
          </a:p>
        </p:txBody>
      </p:sp>
    </p:spTree>
    <p:extLst>
      <p:ext uri="{BB962C8B-B14F-4D97-AF65-F5344CB8AC3E}">
        <p14:creationId xmlns:p14="http://schemas.microsoft.com/office/powerpoint/2010/main" val="220248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כדאי לסיים בצפייה בסרטון המרתק והלימודי: לבעלי חיים יש רגשות?! | מה הקטע רגשות של בעלי חיים(יש לצפות מראש ולוודא התאמה לקהל היעד)</a:t>
            </a:r>
          </a:p>
        </p:txBody>
      </p:sp>
      <p:sp>
        <p:nvSpPr>
          <p:cNvPr id="4" name="מציין מיקום של מספר שקופית 3"/>
          <p:cNvSpPr>
            <a:spLocks noGrp="1"/>
          </p:cNvSpPr>
          <p:nvPr>
            <p:ph type="sldNum" sz="quarter" idx="5"/>
          </p:nvPr>
        </p:nvSpPr>
        <p:spPr/>
        <p:txBody>
          <a:bodyPr/>
          <a:lstStyle/>
          <a:p>
            <a:fld id="{DF4C56F6-A73D-8E49-B9A1-818CD609B2BD}" type="slidenum">
              <a:rPr lang="en-IL" smtClean="0"/>
              <a:t>18</a:t>
            </a:fld>
            <a:endParaRPr lang="en-IL"/>
          </a:p>
        </p:txBody>
      </p:sp>
    </p:spTree>
    <p:extLst>
      <p:ext uri="{BB962C8B-B14F-4D97-AF65-F5344CB8AC3E}">
        <p14:creationId xmlns:p14="http://schemas.microsoft.com/office/powerpoint/2010/main" val="1532068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200" dirty="0"/>
              <a:t>נקרא כעת תיאור מפגש בין שתי קבוצות פילים. אצל הפילים, נקבות הן מנהיגות העדר והעדרים המתוארים בקטע הבא מונהגים על ידי שתי פילות, המכונות 'תרזיה' ו'סליט איר': </a:t>
            </a:r>
          </a:p>
          <a:p>
            <a:pPr algn="r" rtl="1"/>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19</a:t>
            </a:fld>
            <a:endParaRPr lang="en-IL"/>
          </a:p>
        </p:txBody>
      </p:sp>
    </p:spTree>
    <p:extLst>
      <p:ext uri="{BB962C8B-B14F-4D97-AF65-F5344CB8AC3E}">
        <p14:creationId xmlns:p14="http://schemas.microsoft.com/office/powerpoint/2010/main" val="244143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1"/>
            <a:r>
              <a:rPr lang="he-IL" b="0" i="0" dirty="0">
                <a:solidFill>
                  <a:srgbClr val="142E5B"/>
                </a:solidFill>
                <a:effectLst/>
                <a:latin typeface="Rubik"/>
              </a:rPr>
              <a:t>שאלות  לכיתה</a:t>
            </a:r>
          </a:p>
          <a:p>
            <a:pPr algn="r" rtl="1">
              <a:buFont typeface="Arial" panose="020B0604020202020204" pitchFamily="34" charset="0"/>
              <a:buChar char="•"/>
            </a:pPr>
            <a:r>
              <a:rPr lang="he-IL" b="1" i="0" dirty="0">
                <a:solidFill>
                  <a:srgbClr val="142E5B"/>
                </a:solidFill>
                <a:effectLst/>
                <a:latin typeface="Rubik"/>
              </a:rPr>
              <a:t>מה לדעתכם הרגישו שתי קבוצות הפילים בעת המפגש?</a:t>
            </a:r>
            <a:r>
              <a:rPr lang="he-IL" b="0" i="0" dirty="0">
                <a:solidFill>
                  <a:srgbClr val="142E5B"/>
                </a:solidFill>
                <a:effectLst/>
                <a:latin typeface="Rubik"/>
              </a:rPr>
              <a:t> [שמחה, התרגשות]</a:t>
            </a:r>
          </a:p>
          <a:p>
            <a:pPr algn="r" rtl="1">
              <a:buFont typeface="Arial" panose="020B0604020202020204" pitchFamily="34" charset="0"/>
              <a:buChar char="•"/>
            </a:pPr>
            <a:r>
              <a:rPr lang="he-IL" b="1" i="0" dirty="0">
                <a:solidFill>
                  <a:srgbClr val="142E5B"/>
                </a:solidFill>
                <a:effectLst/>
                <a:latin typeface="Rubik"/>
              </a:rPr>
              <a:t>כיצד מבטאת חיה המוכרת לכם (כמו חתול או כלב) הרגשה דומה?</a:t>
            </a:r>
            <a:r>
              <a:rPr lang="he-IL" b="0" i="0" dirty="0">
                <a:solidFill>
                  <a:srgbClr val="142E5B"/>
                </a:solidFill>
                <a:effectLst/>
                <a:latin typeface="Rubik"/>
              </a:rPr>
              <a:t> [קפיצות, ליקוקים, נביחות שמחה]</a:t>
            </a:r>
          </a:p>
          <a:p>
            <a:pPr algn="r" rtl="1"/>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20</a:t>
            </a:fld>
            <a:endParaRPr lang="en-IL"/>
          </a:p>
        </p:txBody>
      </p:sp>
    </p:spTree>
    <p:extLst>
      <p:ext uri="{BB962C8B-B14F-4D97-AF65-F5344CB8AC3E}">
        <p14:creationId xmlns:p14="http://schemas.microsoft.com/office/powerpoint/2010/main" val="254666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סיכום – להקריא בכיתה או לתת לאחד הילדים לקרוא</a:t>
            </a:r>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21</a:t>
            </a:fld>
            <a:endParaRPr lang="en-IL"/>
          </a:p>
        </p:txBody>
      </p:sp>
    </p:spTree>
    <p:extLst>
      <p:ext uri="{BB962C8B-B14F-4D97-AF65-F5344CB8AC3E}">
        <p14:creationId xmlns:p14="http://schemas.microsoft.com/office/powerpoint/2010/main" val="278925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142E5B"/>
                </a:solidFill>
                <a:effectLst/>
                <a:latin typeface="Rubik"/>
              </a:rPr>
              <a:t>[בכיתות הנמוכות כדאי להדגים את מושג החושים באמצעות פרי ולשאול את התלמידים כיצד אנו מכירים את תכונותיו באמצעות אברי החישה, למשל – איך יודעים שצבע התפוח אדום? התלמידים – רואים אותו בעיניים]</a:t>
            </a:r>
            <a:endParaRPr lang="en-US" dirty="0"/>
          </a:p>
          <a:p>
            <a:pPr algn="r" rtl="1"/>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2</a:t>
            </a:fld>
            <a:endParaRPr lang="en-IL"/>
          </a:p>
        </p:txBody>
      </p:sp>
    </p:spTree>
    <p:extLst>
      <p:ext uri="{BB962C8B-B14F-4D97-AF65-F5344CB8AC3E}">
        <p14:creationId xmlns:p14="http://schemas.microsoft.com/office/powerpoint/2010/main" val="2584987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סיכום – להקריא בכיתה או לתת לאחד הילדים לקרוא</a:t>
            </a:r>
            <a:endParaRPr lang="en-US" dirty="0"/>
          </a:p>
          <a:p>
            <a:pPr algn="r" rtl="1"/>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22</a:t>
            </a:fld>
            <a:endParaRPr lang="en-IL"/>
          </a:p>
        </p:txBody>
      </p:sp>
    </p:spTree>
    <p:extLst>
      <p:ext uri="{BB962C8B-B14F-4D97-AF65-F5344CB8AC3E}">
        <p14:creationId xmlns:p14="http://schemas.microsoft.com/office/powerpoint/2010/main" val="207976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אפשר לתת למי שרוצה לצלם</a:t>
            </a:r>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23</a:t>
            </a:fld>
            <a:endParaRPr lang="en-IL"/>
          </a:p>
        </p:txBody>
      </p:sp>
    </p:spTree>
    <p:extLst>
      <p:ext uri="{BB962C8B-B14F-4D97-AF65-F5344CB8AC3E}">
        <p14:creationId xmlns:p14="http://schemas.microsoft.com/office/powerpoint/2010/main" val="423593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142E5B"/>
                </a:solidFill>
                <a:effectLst/>
                <a:latin typeface="Rubik"/>
              </a:rPr>
              <a:t>[בכיתות הנמוכות כדאי להדגים את מושג החושים באמצעות פרי ולשאול את התלמידים כיצד אנו מכירים את תכונותיו באמצעות אברי החישה, למשל – איך יודעים שצבע התפוח אדום? התלמידים – רואים אותו בעיניים]</a:t>
            </a:r>
            <a:endParaRPr lang="en-US" dirty="0"/>
          </a:p>
          <a:p>
            <a:pPr algn="r" rtl="1"/>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3</a:t>
            </a:fld>
            <a:endParaRPr lang="en-IL"/>
          </a:p>
        </p:txBody>
      </p:sp>
    </p:spTree>
    <p:extLst>
      <p:ext uri="{BB962C8B-B14F-4D97-AF65-F5344CB8AC3E}">
        <p14:creationId xmlns:p14="http://schemas.microsoft.com/office/powerpoint/2010/main" val="227181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142E5B"/>
                </a:solidFill>
                <a:effectLst/>
                <a:latin typeface="Rubik"/>
              </a:rPr>
              <a:t>החושים אינם אופייניים רק לבני אדם. לאילו מהיצורים הבאים יש לדעתכם חושים? [מציגים בזו אחר זו את תמונות היצורים בשקופית </a:t>
            </a:r>
            <a:r>
              <a:rPr lang="en-US" b="0" i="0" dirty="0">
                <a:solidFill>
                  <a:srgbClr val="142E5B"/>
                </a:solidFill>
                <a:effectLst/>
                <a:latin typeface="Rubik"/>
              </a:rPr>
              <a:t>5</a:t>
            </a:r>
            <a:r>
              <a:rPr lang="he-IL" b="0" i="0" dirty="0">
                <a:solidFill>
                  <a:srgbClr val="142E5B"/>
                </a:solidFill>
                <a:effectLst/>
                <a:latin typeface="Rubik"/>
              </a:rPr>
              <a:t> – פטריות, צפרדעים, עצים ודגים – ודנים בתשובה בנוגע לכל אחת מארבע התמונות המופיעות בשקופית. מסכימים, למשל, שלדגים ולצפרדעים יש עיניים, כך שחוש ראייה בוודאי יש להם. לעומת זאת, לפטריות ולעצים נראה שאין חושים במובן שיש לבעלי חיים.</a:t>
            </a:r>
            <a:endParaRPr lang="en-US" dirty="0"/>
          </a:p>
          <a:p>
            <a:pPr algn="r" rtl="1"/>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4</a:t>
            </a:fld>
            <a:endParaRPr lang="en-IL"/>
          </a:p>
        </p:txBody>
      </p:sp>
    </p:spTree>
    <p:extLst>
      <p:ext uri="{BB962C8B-B14F-4D97-AF65-F5344CB8AC3E}">
        <p14:creationId xmlns:p14="http://schemas.microsoft.com/office/powerpoint/2010/main" val="193959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r>
              <a:rPr lang="he-IL" b="0" i="0" dirty="0">
                <a:solidFill>
                  <a:srgbClr val="142E5B"/>
                </a:solidFill>
                <a:effectLst/>
                <a:latin typeface="Rubik"/>
              </a:rPr>
              <a:t>[כדאי לאסוף מהתלמידים מספר הצעות לתשובה. בהעברת השקופית יקבלו התלמידים רמז.</a:t>
            </a:r>
          </a:p>
          <a:p>
            <a:pPr algn="r" rtl="0"/>
            <a:endParaRPr lang="he-IL" b="0" i="0" dirty="0">
              <a:solidFill>
                <a:srgbClr val="142E5B"/>
              </a:solidFill>
              <a:effectLst/>
              <a:latin typeface="Rubik"/>
            </a:endParaRPr>
          </a:p>
          <a:p>
            <a:pPr algn="l" rtl="0"/>
            <a:endParaRPr lang="he-IL" b="0" i="0" dirty="0">
              <a:solidFill>
                <a:srgbClr val="142E5B"/>
              </a:solidFill>
              <a:effectLst/>
              <a:latin typeface="Rubik"/>
            </a:endParaRPr>
          </a:p>
        </p:txBody>
      </p:sp>
      <p:sp>
        <p:nvSpPr>
          <p:cNvPr id="4" name="Slide Number Placeholder 3"/>
          <p:cNvSpPr>
            <a:spLocks noGrp="1"/>
          </p:cNvSpPr>
          <p:nvPr>
            <p:ph type="sldNum" sz="quarter" idx="5"/>
          </p:nvPr>
        </p:nvSpPr>
        <p:spPr/>
        <p:txBody>
          <a:bodyPr/>
          <a:lstStyle/>
          <a:p>
            <a:fld id="{DF4C56F6-A73D-8E49-B9A1-818CD609B2BD}" type="slidenum">
              <a:rPr lang="en-IL" smtClean="0"/>
              <a:t>5</a:t>
            </a:fld>
            <a:endParaRPr lang="en-IL"/>
          </a:p>
        </p:txBody>
      </p:sp>
    </p:spTree>
    <p:extLst>
      <p:ext uri="{BB962C8B-B14F-4D97-AF65-F5344CB8AC3E}">
        <p14:creationId xmlns:p14="http://schemas.microsoft.com/office/powerpoint/2010/main" val="231132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endParaRPr lang="he-IL" b="0" i="0" dirty="0">
              <a:solidFill>
                <a:srgbClr val="142E5B"/>
              </a:solidFill>
              <a:effectLst/>
              <a:latin typeface="Rubik"/>
            </a:endParaRPr>
          </a:p>
          <a:p>
            <a:pPr algn="r" rtl="0"/>
            <a:r>
              <a:rPr lang="he-IL" b="0" i="0" dirty="0">
                <a:solidFill>
                  <a:srgbClr val="142E5B"/>
                </a:solidFill>
                <a:effectLst/>
                <a:latin typeface="Rubik"/>
              </a:rPr>
              <a:t>רמז: תמונת אדם יפני כועס. </a:t>
            </a:r>
          </a:p>
          <a:p>
            <a:pPr algn="r" rtl="0"/>
            <a:r>
              <a:rPr lang="he-IL" b="0" i="0" dirty="0">
                <a:solidFill>
                  <a:srgbClr val="142E5B"/>
                </a:solidFill>
                <a:effectLst/>
                <a:latin typeface="Rubik"/>
              </a:rPr>
              <a:t>אנו יודעים שהוא כועס גם מבלי להבין מילה ביפנית. ההתנהגות שלו מעידה על כך.]</a:t>
            </a:r>
          </a:p>
        </p:txBody>
      </p:sp>
      <p:sp>
        <p:nvSpPr>
          <p:cNvPr id="4" name="Slide Number Placeholder 3"/>
          <p:cNvSpPr>
            <a:spLocks noGrp="1"/>
          </p:cNvSpPr>
          <p:nvPr>
            <p:ph type="sldNum" sz="quarter" idx="5"/>
          </p:nvPr>
        </p:nvSpPr>
        <p:spPr/>
        <p:txBody>
          <a:bodyPr/>
          <a:lstStyle/>
          <a:p>
            <a:fld id="{DF4C56F6-A73D-8E49-B9A1-818CD609B2BD}" type="slidenum">
              <a:rPr lang="en-IL" smtClean="0"/>
              <a:t>6</a:t>
            </a:fld>
            <a:endParaRPr lang="en-IL"/>
          </a:p>
        </p:txBody>
      </p:sp>
    </p:spTree>
    <p:extLst>
      <p:ext uri="{BB962C8B-B14F-4D97-AF65-F5344CB8AC3E}">
        <p14:creationId xmlns:p14="http://schemas.microsoft.com/office/powerpoint/2010/main" val="219589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i="0" dirty="0">
                <a:solidFill>
                  <a:srgbClr val="142E5B"/>
                </a:solidFill>
                <a:effectLst/>
                <a:latin typeface="Rubik"/>
              </a:rPr>
              <a:t>דרך פשוטה נוספת, היא להתבונן בהתנהגות: בשפת הגוף, בהבעות הפנים, בקולות שהוא משמיע, וכדומה [ניתן להדגים כמה הבעות פנים או התנהגויות בפנטומימה, ולבקש מהתלמידים לזהות את הרגש שהן מביעות].</a:t>
            </a:r>
          </a:p>
          <a:p>
            <a:pPr algn="r" rtl="1"/>
            <a:r>
              <a:rPr lang="he-IL" b="0" i="0" dirty="0">
                <a:solidFill>
                  <a:srgbClr val="142E5B"/>
                </a:solidFill>
                <a:effectLst/>
                <a:latin typeface="Rubik"/>
              </a:rPr>
              <a:t>התנהגותנו מעידה על הרגשותינו ועל מחשבותינו. קל להבין כי גם התנהגות של חיות אחרות מעידה על רגשות ומחשבות. לכאב, פחד או הנאה יש ביטוי בהתנהגות. למשל, אם נתבונן בחיה שפוחדת נבחין שהיא בורחת, רועדת ומתנשמת או קוראת קריאות של פחד. חתול שנהנה – מגרגר, ואנו יכולים לשמוע אותו. חיה שכואב לה מטפלת באיבר הכואב ואנו יכולים להבחין בכך, ועוד.</a:t>
            </a:r>
          </a:p>
          <a:p>
            <a:pPr algn="r" rtl="1"/>
            <a:r>
              <a:rPr lang="he-IL" b="0" i="0" dirty="0">
                <a:solidFill>
                  <a:srgbClr val="142E5B"/>
                </a:solidFill>
                <a:effectLst/>
                <a:latin typeface="Rubik"/>
              </a:rPr>
              <a:t>"</a:t>
            </a:r>
            <a:r>
              <a:rPr lang="he-IL" b="0" i="0" u="sng" dirty="0">
                <a:solidFill>
                  <a:srgbClr val="142E5B"/>
                </a:solidFill>
                <a:effectLst/>
                <a:latin typeface="Rubik"/>
              </a:rPr>
              <a:t>שמירת כאב</a:t>
            </a:r>
            <a:r>
              <a:rPr lang="he-IL" b="0" i="0" dirty="0">
                <a:solidFill>
                  <a:srgbClr val="142E5B"/>
                </a:solidFill>
                <a:effectLst/>
                <a:latin typeface="Rubik"/>
              </a:rPr>
              <a:t>": הפסקת השימוש באיבר הפגוע, גם במקרים שבהם הוא יכול לתפקד. צליעה, למשל, מוכרת היטב ביונקים ובעופות. </a:t>
            </a:r>
          </a:p>
          <a:p>
            <a:pPr algn="r" rtl="1"/>
            <a:endParaRPr lang="he-IL" b="0" i="0" dirty="0">
              <a:solidFill>
                <a:srgbClr val="142E5B"/>
              </a:solidFill>
              <a:effectLst/>
              <a:latin typeface="Rubik"/>
            </a:endParaRPr>
          </a:p>
          <a:p>
            <a:pPr algn="l" rtl="0"/>
            <a:endParaRPr lang="he-IL" b="0" i="0" dirty="0">
              <a:solidFill>
                <a:srgbClr val="142E5B"/>
              </a:solidFill>
              <a:effectLst/>
              <a:latin typeface="Rubik"/>
            </a:endParaRPr>
          </a:p>
        </p:txBody>
      </p:sp>
      <p:sp>
        <p:nvSpPr>
          <p:cNvPr id="4" name="Slide Number Placeholder 3"/>
          <p:cNvSpPr>
            <a:spLocks noGrp="1"/>
          </p:cNvSpPr>
          <p:nvPr>
            <p:ph type="sldNum" sz="quarter" idx="5"/>
          </p:nvPr>
        </p:nvSpPr>
        <p:spPr/>
        <p:txBody>
          <a:bodyPr/>
          <a:lstStyle/>
          <a:p>
            <a:fld id="{DF4C56F6-A73D-8E49-B9A1-818CD609B2BD}" type="slidenum">
              <a:rPr lang="en-IL" smtClean="0"/>
              <a:t>7</a:t>
            </a:fld>
            <a:endParaRPr lang="en-IL"/>
          </a:p>
        </p:txBody>
      </p:sp>
    </p:spTree>
    <p:extLst>
      <p:ext uri="{BB962C8B-B14F-4D97-AF65-F5344CB8AC3E}">
        <p14:creationId xmlns:p14="http://schemas.microsoft.com/office/powerpoint/2010/main" val="259279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8</a:t>
            </a:fld>
            <a:endParaRPr lang="en-IL"/>
          </a:p>
        </p:txBody>
      </p:sp>
    </p:spTree>
    <p:extLst>
      <p:ext uri="{BB962C8B-B14F-4D97-AF65-F5344CB8AC3E}">
        <p14:creationId xmlns:p14="http://schemas.microsoft.com/office/powerpoint/2010/main" val="120619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i="0" dirty="0">
                <a:solidFill>
                  <a:srgbClr val="142E5B"/>
                </a:solidFill>
                <a:effectLst/>
                <a:latin typeface="Rubik"/>
              </a:rPr>
              <a:t>מבקשים מהתלמידים לרשום לעצמם משפט קצר המתאר את הרגשתה של החיה הנראית בכל אחת מהתמונות הבאות במצגת</a:t>
            </a:r>
            <a:r>
              <a:rPr lang="he-IL" b="0" i="0" dirty="0">
                <a:solidFill>
                  <a:srgbClr val="142E5B"/>
                </a:solidFill>
                <a:effectLst/>
                <a:latin typeface="Rubik"/>
              </a:rPr>
              <a:t>. </a:t>
            </a:r>
            <a:endParaRPr lang="en-US" dirty="0"/>
          </a:p>
        </p:txBody>
      </p:sp>
      <p:sp>
        <p:nvSpPr>
          <p:cNvPr id="4" name="Slide Number Placeholder 3"/>
          <p:cNvSpPr>
            <a:spLocks noGrp="1"/>
          </p:cNvSpPr>
          <p:nvPr>
            <p:ph type="sldNum" sz="quarter" idx="5"/>
          </p:nvPr>
        </p:nvSpPr>
        <p:spPr/>
        <p:txBody>
          <a:bodyPr/>
          <a:lstStyle/>
          <a:p>
            <a:fld id="{DF4C56F6-A73D-8E49-B9A1-818CD609B2BD}" type="slidenum">
              <a:rPr lang="en-IL" smtClean="0"/>
              <a:t>10</a:t>
            </a:fld>
            <a:endParaRPr lang="en-IL"/>
          </a:p>
        </p:txBody>
      </p:sp>
    </p:spTree>
    <p:extLst>
      <p:ext uri="{BB962C8B-B14F-4D97-AF65-F5344CB8AC3E}">
        <p14:creationId xmlns:p14="http://schemas.microsoft.com/office/powerpoint/2010/main" val="231642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41E4-4862-6ABD-03C3-778DCFE24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E0483830-3906-69AC-21B7-A18975DFE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4FFA7C1B-4BE0-EBB6-3D4C-BE515DE8A1B8}"/>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5" name="Footer Placeholder 4">
            <a:extLst>
              <a:ext uri="{FF2B5EF4-FFF2-40B4-BE49-F238E27FC236}">
                <a16:creationId xmlns:a16="http://schemas.microsoft.com/office/drawing/2014/main" id="{48C24249-3199-0A93-6121-F436AE7F9BC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9E3DD8E-A5C9-C8E1-852E-D03966ED52D1}"/>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241441926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780F-E3E6-EE5A-39D5-0C43696AC157}"/>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32E4B6C7-DBAE-733E-6551-C1B41524A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2AAC599-AA23-46BF-1684-25AA18EE5BC1}"/>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5" name="Footer Placeholder 4">
            <a:extLst>
              <a:ext uri="{FF2B5EF4-FFF2-40B4-BE49-F238E27FC236}">
                <a16:creationId xmlns:a16="http://schemas.microsoft.com/office/drawing/2014/main" id="{37AB8F60-9E68-4BA6-5AFA-101A1117FA4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721FF742-E7C7-23F8-2734-7B8488299970}"/>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66467214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31498-87D9-D62D-615D-6C3650310D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9EEFB062-64C6-FA70-3876-7FDFF7C404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2680CA66-9657-0C21-8C59-3763CF058D0E}"/>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5" name="Footer Placeholder 4">
            <a:extLst>
              <a:ext uri="{FF2B5EF4-FFF2-40B4-BE49-F238E27FC236}">
                <a16:creationId xmlns:a16="http://schemas.microsoft.com/office/drawing/2014/main" id="{8A842D8B-F57A-5212-52A4-FF7E03D0982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62E9EF2-59FC-D52B-10FB-58B0AE10256D}"/>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318884145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52E7-927F-F6DF-AF49-873AE93FBA55}"/>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52A0D4C5-2A65-0DB4-6C49-EF817DF10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38EAB531-59DA-3142-FB3A-15A072F96592}"/>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5" name="Footer Placeholder 4">
            <a:extLst>
              <a:ext uri="{FF2B5EF4-FFF2-40B4-BE49-F238E27FC236}">
                <a16:creationId xmlns:a16="http://schemas.microsoft.com/office/drawing/2014/main" id="{DF97022F-1C77-11CB-297B-313A07F563C1}"/>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552CF70-6406-A7FC-CA07-A4B4931C80FB}"/>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233755518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36DF-F0F7-6410-0EC4-68619D56C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BC2814D5-8D19-02DB-EEF7-6A34805AEE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7D22F-7C42-EB0F-5AB8-371137E68343}"/>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5" name="Footer Placeholder 4">
            <a:extLst>
              <a:ext uri="{FF2B5EF4-FFF2-40B4-BE49-F238E27FC236}">
                <a16:creationId xmlns:a16="http://schemas.microsoft.com/office/drawing/2014/main" id="{71A88033-406B-6DC7-CCC9-5199B363581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40FD8F7-3890-AB84-A36A-D06481AD9AEB}"/>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375209239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275D-026C-AA8F-174F-36CCC5977898}"/>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3949D3AB-546C-5165-56D5-25C874155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C40AAB1A-E9E2-4399-0AEB-7E37D7C24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7EA097B7-6EE2-2E7B-09E8-E647E4FD1A63}"/>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6" name="Footer Placeholder 5">
            <a:extLst>
              <a:ext uri="{FF2B5EF4-FFF2-40B4-BE49-F238E27FC236}">
                <a16:creationId xmlns:a16="http://schemas.microsoft.com/office/drawing/2014/main" id="{348B2CA0-3BD4-6D78-28BA-CE5E53E14130}"/>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209A5EC-F845-DB46-E4BC-2D85CAFD9978}"/>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357189651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C52C-39C2-1CF6-135A-F8B0F0C5B1B6}"/>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8DD87807-DC2D-35B2-245F-793EB3E01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92BD8-4125-2778-B504-7EEA2151E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FB012BAC-8A5D-13C1-CEB8-67CE9E0DE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7D477-C9E8-1D38-9024-E99CB8B01D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CAFB6A00-CA69-3564-71A7-C9B6428DB28B}"/>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8" name="Footer Placeholder 7">
            <a:extLst>
              <a:ext uri="{FF2B5EF4-FFF2-40B4-BE49-F238E27FC236}">
                <a16:creationId xmlns:a16="http://schemas.microsoft.com/office/drawing/2014/main" id="{E65F6EB1-3316-0D2A-B2B7-CAFA2422668D}"/>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2BD516FB-0899-3959-55C2-3AC1A9909B02}"/>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9724981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5C16-1A12-F700-586E-0949AFE2F152}"/>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6034DBD9-1980-F133-53C8-7EED584D1441}"/>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4" name="Footer Placeholder 3">
            <a:extLst>
              <a:ext uri="{FF2B5EF4-FFF2-40B4-BE49-F238E27FC236}">
                <a16:creationId xmlns:a16="http://schemas.microsoft.com/office/drawing/2014/main" id="{B47F6B65-9502-D7D1-1523-A9C3FD92F251}"/>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F34A0FB8-DEAD-D880-4BB3-8481F4C89910}"/>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234943592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41F28-F4BB-7642-1077-6E17BA91D4ED}"/>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3" name="Footer Placeholder 2">
            <a:extLst>
              <a:ext uri="{FF2B5EF4-FFF2-40B4-BE49-F238E27FC236}">
                <a16:creationId xmlns:a16="http://schemas.microsoft.com/office/drawing/2014/main" id="{40DF171E-4788-93CB-C0B4-D64BB6BF8B86}"/>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68E718DD-B32A-661E-F8EF-665FC9D37587}"/>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214106506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E192-B05E-B39A-112D-C63E5E961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0C0253A9-219A-1D79-B6F8-4C7A86153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1C7F6C0D-5668-80BC-E7FB-B30611A8B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12E05-4CAA-6195-55D3-EE1AB4F6043F}"/>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6" name="Footer Placeholder 5">
            <a:extLst>
              <a:ext uri="{FF2B5EF4-FFF2-40B4-BE49-F238E27FC236}">
                <a16:creationId xmlns:a16="http://schemas.microsoft.com/office/drawing/2014/main" id="{3E799E85-55AA-84DA-5A01-5F18FE8324E5}"/>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C1C97EF-6F57-60C0-269A-5EEC9F5C65F7}"/>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243028084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3C58-EB70-D4C1-F670-EA6E9F947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3C9DEA92-7213-3670-3E19-1872965A3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FC2FC69F-FCAA-8675-672E-4A1A6B798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BB7AF-7AE6-2297-61A2-5A0379AF36D8}"/>
              </a:ext>
            </a:extLst>
          </p:cNvPr>
          <p:cNvSpPr>
            <a:spLocks noGrp="1"/>
          </p:cNvSpPr>
          <p:nvPr>
            <p:ph type="dt" sz="half" idx="10"/>
          </p:nvPr>
        </p:nvSpPr>
        <p:spPr/>
        <p:txBody>
          <a:bodyPr/>
          <a:lstStyle/>
          <a:p>
            <a:fld id="{9973D33B-A5A0-1E4E-BFC2-B4150759A0CF}" type="datetimeFigureOut">
              <a:rPr lang="en-IL" smtClean="0"/>
              <a:t>07/08/2025</a:t>
            </a:fld>
            <a:endParaRPr lang="en-IL"/>
          </a:p>
        </p:txBody>
      </p:sp>
      <p:sp>
        <p:nvSpPr>
          <p:cNvPr id="6" name="Footer Placeholder 5">
            <a:extLst>
              <a:ext uri="{FF2B5EF4-FFF2-40B4-BE49-F238E27FC236}">
                <a16:creationId xmlns:a16="http://schemas.microsoft.com/office/drawing/2014/main" id="{682C13F8-3385-C970-4A8C-E4019FB51E95}"/>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0BBBEDCF-40B8-596C-50A1-A61276F04965}"/>
              </a:ext>
            </a:extLst>
          </p:cNvPr>
          <p:cNvSpPr>
            <a:spLocks noGrp="1"/>
          </p:cNvSpPr>
          <p:nvPr>
            <p:ph type="sldNum" sz="quarter" idx="12"/>
          </p:nvPr>
        </p:nvSpPr>
        <p:spPr/>
        <p:txBody>
          <a:bodyPr/>
          <a:lstStyle/>
          <a:p>
            <a:fld id="{CCEFE47B-11AE-9B4B-92DF-2EAB05CC96FB}" type="slidenum">
              <a:rPr lang="en-IL" smtClean="0"/>
              <a:t>‹#›</a:t>
            </a:fld>
            <a:endParaRPr lang="en-IL"/>
          </a:p>
        </p:txBody>
      </p:sp>
    </p:spTree>
    <p:extLst>
      <p:ext uri="{BB962C8B-B14F-4D97-AF65-F5344CB8AC3E}">
        <p14:creationId xmlns:p14="http://schemas.microsoft.com/office/powerpoint/2010/main" val="69490808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451BF-D27D-1952-AF91-D8A45A22B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56E1FB10-B54E-9027-B5C9-C2544673E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8F0E230-A89E-39E3-3F31-EDA3D74C5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73D33B-A5A0-1E4E-BFC2-B4150759A0CF}" type="datetimeFigureOut">
              <a:rPr lang="en-IL" smtClean="0"/>
              <a:t>07/08/2025</a:t>
            </a:fld>
            <a:endParaRPr lang="en-IL"/>
          </a:p>
        </p:txBody>
      </p:sp>
      <p:sp>
        <p:nvSpPr>
          <p:cNvPr id="5" name="Footer Placeholder 4">
            <a:extLst>
              <a:ext uri="{FF2B5EF4-FFF2-40B4-BE49-F238E27FC236}">
                <a16:creationId xmlns:a16="http://schemas.microsoft.com/office/drawing/2014/main" id="{A40AF407-4AC6-EA6E-E6FB-FDD98881D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933C7D73-586A-70C5-3304-DC9773C71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EFE47B-11AE-9B4B-92DF-2EAB05CC96FB}" type="slidenum">
              <a:rPr lang="en-IL" smtClean="0"/>
              <a:t>‹#›</a:t>
            </a:fld>
            <a:endParaRPr lang="en-IL"/>
          </a:p>
        </p:txBody>
      </p:sp>
    </p:spTree>
    <p:extLst>
      <p:ext uri="{BB962C8B-B14F-4D97-AF65-F5344CB8AC3E}">
        <p14:creationId xmlns:p14="http://schemas.microsoft.com/office/powerpoint/2010/main" val="4852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liveact.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2.png"/><Relationship Id="rId5" Type="http://schemas.openxmlformats.org/officeDocument/2006/relationships/image" Target="../media/image42.jpeg"/><Relationship Id="rId10" Type="http://schemas.openxmlformats.org/officeDocument/2006/relationships/image" Target="../media/image41.jpeg"/><Relationship Id="rId4" Type="http://schemas.openxmlformats.org/officeDocument/2006/relationships/image" Target="../media/image38.jpe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cN_xiGIxDak?feature=oembed" TargetMode="Externa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0.png"/><Relationship Id="rId7" Type="http://schemas.openxmlformats.org/officeDocument/2006/relationships/image" Target="../media/image4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jpeg"/><Relationship Id="rId5" Type="http://schemas.openxmlformats.org/officeDocument/2006/relationships/image" Target="../media/image2.png"/><Relationship Id="rId10" Type="http://schemas.openxmlformats.org/officeDocument/2006/relationships/image" Target="../media/image6.svg"/><Relationship Id="rId4" Type="http://schemas.openxmlformats.org/officeDocument/2006/relationships/image" Target="../media/image51.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0.png"/><Relationship Id="rId7" Type="http://schemas.openxmlformats.org/officeDocument/2006/relationships/image" Target="../media/image49.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jpeg"/><Relationship Id="rId5" Type="http://schemas.openxmlformats.org/officeDocument/2006/relationships/image" Target="../media/image2.png"/><Relationship Id="rId10" Type="http://schemas.openxmlformats.org/officeDocument/2006/relationships/image" Target="../media/image6.svg"/><Relationship Id="rId4" Type="http://schemas.openxmlformats.org/officeDocument/2006/relationships/image" Target="../media/image51.sv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0.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liveact.org/" TargetMode="External"/><Relationship Id="rId10" Type="http://schemas.openxmlformats.org/officeDocument/2006/relationships/image" Target="../media/image52.jpeg"/><Relationship Id="rId4" Type="http://schemas.openxmlformats.org/officeDocument/2006/relationships/image" Target="../media/image51.svg"/><Relationship Id="rId9" Type="http://schemas.openxmlformats.org/officeDocument/2006/relationships/image" Target="../media/image49.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6.svg"/><Relationship Id="rId4" Type="http://schemas.openxmlformats.org/officeDocument/2006/relationships/image" Target="../media/image14.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notesSlide" Target="../notesSlides/notesSlide7.xml"/><Relationship Id="rId16"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3.png"/><Relationship Id="rId1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Ntpq2g5egY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sign with white letters&#10;&#10;Description automatically generated">
            <a:hlinkClick r:id="rId3"/>
            <a:extLst>
              <a:ext uri="{FF2B5EF4-FFF2-40B4-BE49-F238E27FC236}">
                <a16:creationId xmlns:a16="http://schemas.microsoft.com/office/drawing/2014/main" id="{1C053BEA-3186-2DD6-5E2F-85D5D97150A3}"/>
              </a:ext>
            </a:extLst>
          </p:cNvPr>
          <p:cNvPicPr>
            <a:picLocks noChangeAspect="1"/>
          </p:cNvPicPr>
          <p:nvPr/>
        </p:nvPicPr>
        <p:blipFill>
          <a:blip r:embed="rId4"/>
          <a:stretch>
            <a:fillRect/>
          </a:stretch>
        </p:blipFill>
        <p:spPr>
          <a:xfrm>
            <a:off x="745015" y="6151128"/>
            <a:ext cx="3029816" cy="414677"/>
          </a:xfrm>
          <a:prstGeom prst="rect">
            <a:avLst/>
          </a:prstGeom>
        </p:spPr>
      </p:pic>
      <p:cxnSp>
        <p:nvCxnSpPr>
          <p:cNvPr id="14" name="Straight Connector 13">
            <a:extLst>
              <a:ext uri="{FF2B5EF4-FFF2-40B4-BE49-F238E27FC236}">
                <a16:creationId xmlns:a16="http://schemas.microsoft.com/office/drawing/2014/main" id="{1B8A792B-E3FB-41E4-479E-90182DE47D1A}"/>
              </a:ext>
            </a:extLst>
          </p:cNvPr>
          <p:cNvCxnSpPr>
            <a:cxnSpLocks/>
          </p:cNvCxnSpPr>
          <p:nvPr/>
        </p:nvCxnSpPr>
        <p:spPr>
          <a:xfrm>
            <a:off x="753508" y="5852160"/>
            <a:ext cx="10684985" cy="0"/>
          </a:xfrm>
          <a:prstGeom prst="line">
            <a:avLst/>
          </a:prstGeom>
          <a:ln w="38100" cap="rnd">
            <a:solidFill>
              <a:srgbClr val="3B70E9"/>
            </a:solidFill>
          </a:ln>
        </p:spPr>
        <p:style>
          <a:lnRef idx="2">
            <a:schemeClr val="accent1"/>
          </a:lnRef>
          <a:fillRef idx="0">
            <a:schemeClr val="accent1"/>
          </a:fillRef>
          <a:effectRef idx="1">
            <a:schemeClr val="accent1"/>
          </a:effectRef>
          <a:fontRef idx="minor">
            <a:schemeClr val="tx1"/>
          </a:fontRef>
        </p:style>
      </p:cxnSp>
      <p:pic>
        <p:nvPicPr>
          <p:cNvPr id="4" name="Picture 3" descr="A pink hexagon with black background&#10;&#10;Description automatically generated">
            <a:extLst>
              <a:ext uri="{FF2B5EF4-FFF2-40B4-BE49-F238E27FC236}">
                <a16:creationId xmlns:a16="http://schemas.microsoft.com/office/drawing/2014/main" id="{2B19E385-CC6E-99B9-E732-3D65E90D96C2}"/>
              </a:ext>
            </a:extLst>
          </p:cNvPr>
          <p:cNvPicPr>
            <a:picLocks noChangeAspect="1"/>
          </p:cNvPicPr>
          <p:nvPr/>
        </p:nvPicPr>
        <p:blipFill>
          <a:blip r:embed="rId5"/>
          <a:stretch>
            <a:fillRect/>
          </a:stretch>
        </p:blipFill>
        <p:spPr>
          <a:xfrm rot="679568">
            <a:off x="1111446" y="188047"/>
            <a:ext cx="841764" cy="731230"/>
          </a:xfrm>
          <a:prstGeom prst="rect">
            <a:avLst/>
          </a:prstGeom>
        </p:spPr>
      </p:pic>
      <p:pic>
        <p:nvPicPr>
          <p:cNvPr id="16" name="Picture 15" descr="A yellow flower with black background&#10;&#10;Description automatically generated">
            <a:extLst>
              <a:ext uri="{FF2B5EF4-FFF2-40B4-BE49-F238E27FC236}">
                <a16:creationId xmlns:a16="http://schemas.microsoft.com/office/drawing/2014/main" id="{96F13BD4-C59C-2600-3357-82EF40354FF3}"/>
              </a:ext>
            </a:extLst>
          </p:cNvPr>
          <p:cNvPicPr>
            <a:picLocks noChangeAspect="1"/>
          </p:cNvPicPr>
          <p:nvPr/>
        </p:nvPicPr>
        <p:blipFill>
          <a:blip r:embed="rId6"/>
          <a:stretch>
            <a:fillRect/>
          </a:stretch>
        </p:blipFill>
        <p:spPr>
          <a:xfrm>
            <a:off x="2016818" y="112509"/>
            <a:ext cx="895781" cy="904738"/>
          </a:xfrm>
          <a:prstGeom prst="rect">
            <a:avLst/>
          </a:prstGeom>
        </p:spPr>
      </p:pic>
      <p:sp>
        <p:nvSpPr>
          <p:cNvPr id="15" name="TextBox 14">
            <a:extLst>
              <a:ext uri="{FF2B5EF4-FFF2-40B4-BE49-F238E27FC236}">
                <a16:creationId xmlns:a16="http://schemas.microsoft.com/office/drawing/2014/main" id="{A8DAAE62-33FF-B826-A66E-88877D711F51}"/>
              </a:ext>
            </a:extLst>
          </p:cNvPr>
          <p:cNvSpPr txBox="1"/>
          <p:nvPr/>
        </p:nvSpPr>
        <p:spPr>
          <a:xfrm>
            <a:off x="2912599" y="1999322"/>
            <a:ext cx="6366803" cy="2372316"/>
          </a:xfrm>
          <a:prstGeom prst="rect">
            <a:avLst/>
          </a:prstGeom>
          <a:noFill/>
        </p:spPr>
        <p:txBody>
          <a:bodyPr wrap="square" rtlCol="0">
            <a:spAutoFit/>
          </a:bodyPr>
          <a:lstStyle/>
          <a:p>
            <a:pPr marL="0" algn="ctr" defTabSz="914400" rtl="1" eaLnBrk="1" latinLnBrk="0" hangingPunct="1">
              <a:lnSpc>
                <a:spcPts val="8500"/>
              </a:lnSpc>
            </a:pPr>
            <a:r>
              <a:rPr lang="he-IL" sz="11000" b="1" dirty="0">
                <a:solidFill>
                  <a:srgbClr val="3B70E9"/>
                </a:solidFill>
                <a:latin typeface="Calibri" panose="020F0502020204030204" pitchFamily="34" charset="0"/>
                <a:cs typeface="Calibri" panose="020F0502020204030204" pitchFamily="34" charset="0"/>
              </a:rPr>
              <a:t>חושים</a:t>
            </a:r>
          </a:p>
          <a:p>
            <a:pPr marL="0" algn="ctr" defTabSz="914400" rtl="1" eaLnBrk="1" latinLnBrk="0" hangingPunct="1">
              <a:lnSpc>
                <a:spcPts val="8500"/>
              </a:lnSpc>
            </a:pPr>
            <a:r>
              <a:rPr lang="he-IL" sz="11000" b="1" dirty="0">
                <a:solidFill>
                  <a:srgbClr val="3B70E9"/>
                </a:solidFill>
                <a:latin typeface="Calibri" panose="020F0502020204030204" pitchFamily="34" charset="0"/>
                <a:cs typeface="Calibri" panose="020F0502020204030204" pitchFamily="34" charset="0"/>
              </a:rPr>
              <a:t>ותחושות</a:t>
            </a:r>
            <a:endParaRPr lang="en-IL" sz="11000" b="1" dirty="0">
              <a:solidFill>
                <a:srgbClr val="3B70E9"/>
              </a:solidFill>
              <a:latin typeface="Calibri" panose="020F0502020204030204" pitchFamily="34" charset="0"/>
              <a:cs typeface="Calibri" panose="020F0502020204030204" pitchFamily="34" charset="0"/>
            </a:endParaRPr>
          </a:p>
        </p:txBody>
      </p:sp>
      <p:pic>
        <p:nvPicPr>
          <p:cNvPr id="20" name="Picture 19" descr="A yellow flower with black background&#10;&#10;Description automatically generated">
            <a:extLst>
              <a:ext uri="{FF2B5EF4-FFF2-40B4-BE49-F238E27FC236}">
                <a16:creationId xmlns:a16="http://schemas.microsoft.com/office/drawing/2014/main" id="{D3A0446F-5CEF-E2E6-F299-8165D14B4E49}"/>
              </a:ext>
            </a:extLst>
          </p:cNvPr>
          <p:cNvPicPr>
            <a:picLocks noChangeAspect="1"/>
          </p:cNvPicPr>
          <p:nvPr/>
        </p:nvPicPr>
        <p:blipFill>
          <a:blip r:embed="rId6"/>
          <a:stretch>
            <a:fillRect/>
          </a:stretch>
        </p:blipFill>
        <p:spPr>
          <a:xfrm>
            <a:off x="136148" y="112509"/>
            <a:ext cx="895781" cy="904738"/>
          </a:xfrm>
          <a:prstGeom prst="rect">
            <a:avLst/>
          </a:prstGeom>
        </p:spPr>
      </p:pic>
      <p:pic>
        <p:nvPicPr>
          <p:cNvPr id="1030" name="Picture 6" descr="Free ear auricle listen illustration">
            <a:extLst>
              <a:ext uri="{FF2B5EF4-FFF2-40B4-BE49-F238E27FC236}">
                <a16:creationId xmlns:a16="http://schemas.microsoft.com/office/drawing/2014/main" id="{0A53F849-3B12-8C01-9C38-64E2260FAA31}"/>
              </a:ext>
            </a:extLst>
          </p:cNvPr>
          <p:cNvPicPr>
            <a:picLocks noChangeAspect="1" noChangeArrowheads="1"/>
          </p:cNvPicPr>
          <p:nvPr/>
        </p:nvPicPr>
        <p:blipFill>
          <a:blip r:embed="rId7">
            <a:duotone>
              <a:schemeClr val="accent2">
                <a:shade val="45000"/>
                <a:satMod val="135000"/>
              </a:schemeClr>
              <a:prstClr val="white"/>
            </a:duotone>
            <a:alphaModFix amt="37000"/>
            <a:extLst>
              <a:ext uri="{28A0092B-C50C-407E-A947-70E740481C1C}">
                <a14:useLocalDpi xmlns:a14="http://schemas.microsoft.com/office/drawing/2010/main" val="0"/>
              </a:ext>
            </a:extLst>
          </a:blip>
          <a:srcRect/>
          <a:stretch>
            <a:fillRect/>
          </a:stretch>
        </p:blipFill>
        <p:spPr bwMode="auto">
          <a:xfrm>
            <a:off x="7753439" y="1700354"/>
            <a:ext cx="3947710" cy="2630589"/>
          </a:xfrm>
          <a:prstGeom prst="rect">
            <a:avLst/>
          </a:prstGeom>
          <a:extLst>
            <a:ext uri="{909E8E84-426E-40DD-AFC4-6F175D3DCCD1}">
              <a14:hiddenFill xmlns:a14="http://schemas.microsoft.com/office/drawing/2010/main">
                <a:solidFill>
                  <a:srgbClr val="FFFFFF"/>
                </a:solidFill>
              </a14:hiddenFill>
            </a:ext>
          </a:extLst>
        </p:spPr>
      </p:pic>
      <p:pic>
        <p:nvPicPr>
          <p:cNvPr id="10" name="Picture 6" descr="Free ear auricle listen illustration">
            <a:extLst>
              <a:ext uri="{FF2B5EF4-FFF2-40B4-BE49-F238E27FC236}">
                <a16:creationId xmlns:a16="http://schemas.microsoft.com/office/drawing/2014/main" id="{316C1FC3-6867-E148-15EB-E69234B3C44B}"/>
              </a:ext>
            </a:extLst>
          </p:cNvPr>
          <p:cNvPicPr>
            <a:picLocks noChangeAspect="1" noChangeArrowheads="1"/>
          </p:cNvPicPr>
          <p:nvPr/>
        </p:nvPicPr>
        <p:blipFill>
          <a:blip r:embed="rId7">
            <a:duotone>
              <a:schemeClr val="accent2">
                <a:shade val="45000"/>
                <a:satMod val="135000"/>
              </a:schemeClr>
              <a:prstClr val="white"/>
            </a:duotone>
            <a:alphaModFix amt="37000"/>
            <a:extLst>
              <a:ext uri="{28A0092B-C50C-407E-A947-70E740481C1C}">
                <a14:useLocalDpi xmlns:a14="http://schemas.microsoft.com/office/drawing/2010/main" val="0"/>
              </a:ext>
            </a:extLst>
          </a:blip>
          <a:srcRect/>
          <a:stretch>
            <a:fillRect/>
          </a:stretch>
        </p:blipFill>
        <p:spPr bwMode="auto">
          <a:xfrm flipH="1">
            <a:off x="490853" y="1700355"/>
            <a:ext cx="3947710" cy="2630589"/>
          </a:xfrm>
          <a:prstGeom prst="rect">
            <a:avLst/>
          </a:prstGeom>
          <a:extLst>
            <a:ext uri="{909E8E84-426E-40DD-AFC4-6F175D3DCCD1}">
              <a14:hiddenFill xmlns:a14="http://schemas.microsoft.com/office/drawing/2010/main">
                <a:solidFill>
                  <a:srgbClr val="FFFFFF"/>
                </a:solidFill>
              </a14:hiddenFill>
            </a:ext>
          </a:extLst>
        </p:spPr>
      </p:pic>
      <p:pic>
        <p:nvPicPr>
          <p:cNvPr id="11" name="Graphic 10" descr="A brushstroke">
            <a:extLst>
              <a:ext uri="{FF2B5EF4-FFF2-40B4-BE49-F238E27FC236}">
                <a16:creationId xmlns:a16="http://schemas.microsoft.com/office/drawing/2014/main" id="{DE9B0E39-4EAD-1F32-03D7-4B42A86A28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7616" y="3274452"/>
            <a:ext cx="5016771" cy="2792306"/>
          </a:xfrm>
          <a:prstGeom prst="rect">
            <a:avLst/>
          </a:prstGeom>
        </p:spPr>
      </p:pic>
    </p:spTree>
    <p:extLst>
      <p:ext uri="{BB962C8B-B14F-4D97-AF65-F5344CB8AC3E}">
        <p14:creationId xmlns:p14="http://schemas.microsoft.com/office/powerpoint/2010/main" val="798573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ree Eye Female photo and picture">
            <a:extLst>
              <a:ext uri="{FF2B5EF4-FFF2-40B4-BE49-F238E27FC236}">
                <a16:creationId xmlns:a16="http://schemas.microsoft.com/office/drawing/2014/main" id="{5529246A-39CE-C05F-80F1-8226A9F8FB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4368" y="-693563"/>
            <a:ext cx="457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B9E98D-837F-0A90-670A-13B3B0EEB6FA}"/>
              </a:ext>
            </a:extLst>
          </p:cNvPr>
          <p:cNvSpPr txBox="1"/>
          <p:nvPr/>
        </p:nvSpPr>
        <p:spPr>
          <a:xfrm>
            <a:off x="4083484" y="883394"/>
            <a:ext cx="7068855" cy="4583884"/>
          </a:xfrm>
          <a:prstGeom prst="rect">
            <a:avLst/>
          </a:prstGeom>
          <a:noFill/>
        </p:spPr>
        <p:txBody>
          <a:bodyPr wrap="square" rtlCol="0">
            <a:spAutoFit/>
          </a:bodyPr>
          <a:lstStyle/>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תרגיל:</a:t>
            </a:r>
          </a:p>
          <a:p>
            <a:pPr marL="0" algn="ctr" defTabSz="914400" rtl="1" eaLnBrk="1" latinLnBrk="0" hangingPunct="1"/>
            <a:endParaRPr lang="he-IL" sz="4600" b="1" dirty="0">
              <a:solidFill>
                <a:srgbClr val="3B70E9"/>
              </a:solidFill>
              <a:latin typeface="Calibri" panose="020F0502020204030204" pitchFamily="34" charset="0"/>
              <a:cs typeface="Calibri" panose="020F0502020204030204" pitchFamily="34" charset="0"/>
            </a:endParaRPr>
          </a:p>
          <a:p>
            <a:pPr marL="0" algn="ctr" defTabSz="914400" rtl="1" eaLnBrk="1" latinLnBrk="0" hangingPunct="1">
              <a:lnSpc>
                <a:spcPct val="150000"/>
              </a:lnSpc>
            </a:pPr>
            <a:r>
              <a:rPr lang="he-IL" sz="4600" b="1" dirty="0">
                <a:solidFill>
                  <a:srgbClr val="3B70E9"/>
                </a:solidFill>
                <a:latin typeface="Calibri" panose="020F0502020204030204" pitchFamily="34" charset="0"/>
                <a:cs typeface="Calibri" panose="020F0502020204030204" pitchFamily="34" charset="0"/>
              </a:rPr>
              <a:t>רשמו לעצמכם משפט קצר המבטא </a:t>
            </a:r>
            <a:r>
              <a:rPr lang="he-IL" sz="4600" b="1" dirty="0">
                <a:solidFill>
                  <a:srgbClr val="FF4DC9"/>
                </a:solidFill>
                <a:latin typeface="Calibri" panose="020F0502020204030204" pitchFamily="34" charset="0"/>
                <a:cs typeface="Calibri" panose="020F0502020204030204" pitchFamily="34" charset="0"/>
              </a:rPr>
              <a:t>הרגשתו</a:t>
            </a:r>
            <a:r>
              <a:rPr lang="he-IL" sz="4600" b="1" dirty="0">
                <a:solidFill>
                  <a:srgbClr val="3B70E9"/>
                </a:solidFill>
                <a:latin typeface="Calibri" panose="020F0502020204030204" pitchFamily="34" charset="0"/>
                <a:cs typeface="Calibri" panose="020F0502020204030204" pitchFamily="34" charset="0"/>
              </a:rPr>
              <a:t> </a:t>
            </a:r>
            <a:r>
              <a:rPr lang="he-IL" sz="4600" b="1" dirty="0">
                <a:solidFill>
                  <a:srgbClr val="FF4DC9"/>
                </a:solidFill>
                <a:latin typeface="Calibri" panose="020F0502020204030204" pitchFamily="34" charset="0"/>
                <a:cs typeface="Calibri" panose="020F0502020204030204" pitchFamily="34" charset="0"/>
              </a:rPr>
              <a:t>של בעל-החיים </a:t>
            </a:r>
            <a:r>
              <a:rPr lang="he-IL" sz="4600" b="1" dirty="0">
                <a:solidFill>
                  <a:srgbClr val="3B70E9"/>
                </a:solidFill>
                <a:latin typeface="Calibri" panose="020F0502020204030204" pitchFamily="34" charset="0"/>
                <a:cs typeface="Calibri" panose="020F0502020204030204" pitchFamily="34" charset="0"/>
              </a:rPr>
              <a:t>המופיע בכל אחת מהתמונות</a:t>
            </a:r>
          </a:p>
        </p:txBody>
      </p:sp>
      <p:pic>
        <p:nvPicPr>
          <p:cNvPr id="5" name="Graphic 4" descr="A brushstroke">
            <a:extLst>
              <a:ext uri="{FF2B5EF4-FFF2-40B4-BE49-F238E27FC236}">
                <a16:creationId xmlns:a16="http://schemas.microsoft.com/office/drawing/2014/main" id="{B64343DB-76D5-7E9D-CF3F-AA6AA5BFB8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9525" y="1157553"/>
            <a:ext cx="5016771" cy="1422808"/>
          </a:xfrm>
          <a:prstGeom prst="rect">
            <a:avLst/>
          </a:prstGeom>
        </p:spPr>
      </p:pic>
      <p:pic>
        <p:nvPicPr>
          <p:cNvPr id="6" name="Picture 5" descr="A yellow flower with black background&#10;&#10;Description automatically generated">
            <a:extLst>
              <a:ext uri="{FF2B5EF4-FFF2-40B4-BE49-F238E27FC236}">
                <a16:creationId xmlns:a16="http://schemas.microsoft.com/office/drawing/2014/main" id="{A0F80DF6-E092-2149-90EB-0AB302EEB663}"/>
              </a:ext>
            </a:extLst>
          </p:cNvPr>
          <p:cNvPicPr>
            <a:picLocks noChangeAspect="1"/>
          </p:cNvPicPr>
          <p:nvPr/>
        </p:nvPicPr>
        <p:blipFill>
          <a:blip r:embed="rId7"/>
          <a:stretch>
            <a:fillRect/>
          </a:stretch>
        </p:blipFill>
        <p:spPr>
          <a:xfrm>
            <a:off x="8773182" y="635367"/>
            <a:ext cx="895781" cy="904738"/>
          </a:xfrm>
          <a:prstGeom prst="rect">
            <a:avLst/>
          </a:prstGeom>
        </p:spPr>
      </p:pic>
      <p:pic>
        <p:nvPicPr>
          <p:cNvPr id="7" name="Picture 6" descr="A yellow flower with black background&#10;&#10;Description automatically generated">
            <a:extLst>
              <a:ext uri="{FF2B5EF4-FFF2-40B4-BE49-F238E27FC236}">
                <a16:creationId xmlns:a16="http://schemas.microsoft.com/office/drawing/2014/main" id="{B7131B4C-649E-EA5C-ECF7-E0DEBF2DA7BC}"/>
              </a:ext>
            </a:extLst>
          </p:cNvPr>
          <p:cNvPicPr>
            <a:picLocks noChangeAspect="1"/>
          </p:cNvPicPr>
          <p:nvPr/>
        </p:nvPicPr>
        <p:blipFill>
          <a:blip r:embed="rId7"/>
          <a:stretch>
            <a:fillRect/>
          </a:stretch>
        </p:blipFill>
        <p:spPr>
          <a:xfrm>
            <a:off x="2933983" y="5014909"/>
            <a:ext cx="895781" cy="904738"/>
          </a:xfrm>
          <a:prstGeom prst="rect">
            <a:avLst/>
          </a:prstGeom>
        </p:spPr>
      </p:pic>
    </p:spTree>
    <p:extLst>
      <p:ext uri="{BB962C8B-B14F-4D97-AF65-F5344CB8AC3E}">
        <p14:creationId xmlns:p14="http://schemas.microsoft.com/office/powerpoint/2010/main" val="1160516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pic>
        <p:nvPicPr>
          <p:cNvPr id="2" name="Picture 5" descr="לביאה וגורה מתפנקים">
            <a:extLst>
              <a:ext uri="{FF2B5EF4-FFF2-40B4-BE49-F238E27FC236}">
                <a16:creationId xmlns:a16="http://schemas.microsoft.com/office/drawing/2014/main" id="{96F83217-025E-4339-C396-B09D16A65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43" r="-1" b="12113"/>
          <a:stretch/>
        </p:blipFill>
        <p:spPr bwMode="auto">
          <a:xfrm>
            <a:off x="547545" y="547545"/>
            <a:ext cx="11088962" cy="57629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yellow flower with black background&#10;&#10;Description automatically generated">
            <a:extLst>
              <a:ext uri="{FF2B5EF4-FFF2-40B4-BE49-F238E27FC236}">
                <a16:creationId xmlns:a16="http://schemas.microsoft.com/office/drawing/2014/main" id="{A0F80DF6-E092-2149-90EB-0AB302EEB663}"/>
              </a:ext>
            </a:extLst>
          </p:cNvPr>
          <p:cNvPicPr>
            <a:picLocks noChangeAspect="1"/>
          </p:cNvPicPr>
          <p:nvPr/>
        </p:nvPicPr>
        <p:blipFill>
          <a:blip r:embed="rId4"/>
          <a:stretch>
            <a:fillRect/>
          </a:stretch>
        </p:blipFill>
        <p:spPr>
          <a:xfrm>
            <a:off x="10965237" y="196956"/>
            <a:ext cx="895781" cy="904738"/>
          </a:xfrm>
          <a:prstGeom prst="rect">
            <a:avLst/>
          </a:prstGeom>
        </p:spPr>
      </p:pic>
      <p:pic>
        <p:nvPicPr>
          <p:cNvPr id="7" name="Picture 6" descr="A yellow flower with black background&#10;&#10;Description automatically generated">
            <a:extLst>
              <a:ext uri="{FF2B5EF4-FFF2-40B4-BE49-F238E27FC236}">
                <a16:creationId xmlns:a16="http://schemas.microsoft.com/office/drawing/2014/main" id="{B7131B4C-649E-EA5C-ECF7-E0DEBF2DA7BC}"/>
              </a:ext>
            </a:extLst>
          </p:cNvPr>
          <p:cNvPicPr>
            <a:picLocks noChangeAspect="1"/>
          </p:cNvPicPr>
          <p:nvPr/>
        </p:nvPicPr>
        <p:blipFill>
          <a:blip r:embed="rId4"/>
          <a:stretch>
            <a:fillRect/>
          </a:stretch>
        </p:blipFill>
        <p:spPr>
          <a:xfrm>
            <a:off x="416252" y="5666263"/>
            <a:ext cx="895781" cy="904738"/>
          </a:xfrm>
          <a:prstGeom prst="rect">
            <a:avLst/>
          </a:prstGeom>
        </p:spPr>
      </p:pic>
    </p:spTree>
    <p:extLst>
      <p:ext uri="{BB962C8B-B14F-4D97-AF65-F5344CB8AC3E}">
        <p14:creationId xmlns:p14="http://schemas.microsoft.com/office/powerpoint/2010/main" val="358828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pic>
        <p:nvPicPr>
          <p:cNvPr id="3" name="Picture 4" descr="כבשים נושכות סורגים">
            <a:extLst>
              <a:ext uri="{FF2B5EF4-FFF2-40B4-BE49-F238E27FC236}">
                <a16:creationId xmlns:a16="http://schemas.microsoft.com/office/drawing/2014/main" id="{7D91AD88-3E7C-76FA-DBB8-0A464006B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23" r="394"/>
          <a:stretch/>
        </p:blipFill>
        <p:spPr bwMode="auto">
          <a:xfrm>
            <a:off x="547545" y="547545"/>
            <a:ext cx="11088962" cy="57629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yellow flower with black background&#10;&#10;Description automatically generated">
            <a:extLst>
              <a:ext uri="{FF2B5EF4-FFF2-40B4-BE49-F238E27FC236}">
                <a16:creationId xmlns:a16="http://schemas.microsoft.com/office/drawing/2014/main" id="{A0F80DF6-E092-2149-90EB-0AB302EEB663}"/>
              </a:ext>
            </a:extLst>
          </p:cNvPr>
          <p:cNvPicPr>
            <a:picLocks noChangeAspect="1"/>
          </p:cNvPicPr>
          <p:nvPr/>
        </p:nvPicPr>
        <p:blipFill>
          <a:blip r:embed="rId4"/>
          <a:stretch>
            <a:fillRect/>
          </a:stretch>
        </p:blipFill>
        <p:spPr>
          <a:xfrm>
            <a:off x="10965237" y="196956"/>
            <a:ext cx="895781" cy="904738"/>
          </a:xfrm>
          <a:prstGeom prst="rect">
            <a:avLst/>
          </a:prstGeom>
        </p:spPr>
      </p:pic>
      <p:pic>
        <p:nvPicPr>
          <p:cNvPr id="7" name="Picture 6" descr="A yellow flower with black background&#10;&#10;Description automatically generated">
            <a:extLst>
              <a:ext uri="{FF2B5EF4-FFF2-40B4-BE49-F238E27FC236}">
                <a16:creationId xmlns:a16="http://schemas.microsoft.com/office/drawing/2014/main" id="{B7131B4C-649E-EA5C-ECF7-E0DEBF2DA7BC}"/>
              </a:ext>
            </a:extLst>
          </p:cNvPr>
          <p:cNvPicPr>
            <a:picLocks noChangeAspect="1"/>
          </p:cNvPicPr>
          <p:nvPr/>
        </p:nvPicPr>
        <p:blipFill>
          <a:blip r:embed="rId4"/>
          <a:stretch>
            <a:fillRect/>
          </a:stretch>
        </p:blipFill>
        <p:spPr>
          <a:xfrm>
            <a:off x="416252" y="5666263"/>
            <a:ext cx="895781" cy="904738"/>
          </a:xfrm>
          <a:prstGeom prst="rect">
            <a:avLst/>
          </a:prstGeom>
        </p:spPr>
      </p:pic>
    </p:spTree>
    <p:extLst>
      <p:ext uri="{BB962C8B-B14F-4D97-AF65-F5344CB8AC3E}">
        <p14:creationId xmlns:p14="http://schemas.microsoft.com/office/powerpoint/2010/main" val="2110494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pic>
        <p:nvPicPr>
          <p:cNvPr id="2" name="Picture 4" descr="בבונים מתחבקים">
            <a:extLst>
              <a:ext uri="{FF2B5EF4-FFF2-40B4-BE49-F238E27FC236}">
                <a16:creationId xmlns:a16="http://schemas.microsoft.com/office/drawing/2014/main" id="{0E68E36B-74E6-769E-FD6A-505AD321C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898" y="224352"/>
            <a:ext cx="9234204" cy="6346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yellow flower with black background&#10;&#10;Description automatically generated">
            <a:extLst>
              <a:ext uri="{FF2B5EF4-FFF2-40B4-BE49-F238E27FC236}">
                <a16:creationId xmlns:a16="http://schemas.microsoft.com/office/drawing/2014/main" id="{A0F80DF6-E092-2149-90EB-0AB302EEB663}"/>
              </a:ext>
            </a:extLst>
          </p:cNvPr>
          <p:cNvPicPr>
            <a:picLocks noChangeAspect="1"/>
          </p:cNvPicPr>
          <p:nvPr/>
        </p:nvPicPr>
        <p:blipFill>
          <a:blip r:embed="rId4"/>
          <a:stretch>
            <a:fillRect/>
          </a:stretch>
        </p:blipFill>
        <p:spPr>
          <a:xfrm>
            <a:off x="10265211" y="124144"/>
            <a:ext cx="895781" cy="904738"/>
          </a:xfrm>
          <a:prstGeom prst="rect">
            <a:avLst/>
          </a:prstGeom>
        </p:spPr>
      </p:pic>
      <p:pic>
        <p:nvPicPr>
          <p:cNvPr id="7" name="Picture 6" descr="A yellow flower with black background&#10;&#10;Description automatically generated">
            <a:extLst>
              <a:ext uri="{FF2B5EF4-FFF2-40B4-BE49-F238E27FC236}">
                <a16:creationId xmlns:a16="http://schemas.microsoft.com/office/drawing/2014/main" id="{B7131B4C-649E-EA5C-ECF7-E0DEBF2DA7BC}"/>
              </a:ext>
            </a:extLst>
          </p:cNvPr>
          <p:cNvPicPr>
            <a:picLocks noChangeAspect="1"/>
          </p:cNvPicPr>
          <p:nvPr/>
        </p:nvPicPr>
        <p:blipFill>
          <a:blip r:embed="rId4"/>
          <a:stretch>
            <a:fillRect/>
          </a:stretch>
        </p:blipFill>
        <p:spPr>
          <a:xfrm>
            <a:off x="1031008" y="5666263"/>
            <a:ext cx="895781" cy="904738"/>
          </a:xfrm>
          <a:prstGeom prst="rect">
            <a:avLst/>
          </a:prstGeom>
        </p:spPr>
      </p:pic>
    </p:spTree>
    <p:extLst>
      <p:ext uri="{BB962C8B-B14F-4D97-AF65-F5344CB8AC3E}">
        <p14:creationId xmlns:p14="http://schemas.microsoft.com/office/powerpoint/2010/main" val="4234204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pic>
        <p:nvPicPr>
          <p:cNvPr id="3" name="Picture 4" descr="ג'ירפה מנשקת ג'ירפונת">
            <a:extLst>
              <a:ext uri="{FF2B5EF4-FFF2-40B4-BE49-F238E27FC236}">
                <a16:creationId xmlns:a16="http://schemas.microsoft.com/office/drawing/2014/main" id="{85FD21EF-5ABD-206C-AD96-CF34D2E70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839" y="170764"/>
            <a:ext cx="4246322" cy="65164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yellow flower with black background&#10;&#10;Description automatically generated">
            <a:extLst>
              <a:ext uri="{FF2B5EF4-FFF2-40B4-BE49-F238E27FC236}">
                <a16:creationId xmlns:a16="http://schemas.microsoft.com/office/drawing/2014/main" id="{A0F80DF6-E092-2149-90EB-0AB302EEB663}"/>
              </a:ext>
            </a:extLst>
          </p:cNvPr>
          <p:cNvPicPr>
            <a:picLocks noChangeAspect="1"/>
          </p:cNvPicPr>
          <p:nvPr/>
        </p:nvPicPr>
        <p:blipFill>
          <a:blip r:embed="rId4"/>
          <a:stretch>
            <a:fillRect/>
          </a:stretch>
        </p:blipFill>
        <p:spPr>
          <a:xfrm>
            <a:off x="7935369" y="0"/>
            <a:ext cx="895781" cy="904738"/>
          </a:xfrm>
          <a:prstGeom prst="rect">
            <a:avLst/>
          </a:prstGeom>
        </p:spPr>
      </p:pic>
      <p:pic>
        <p:nvPicPr>
          <p:cNvPr id="7" name="Picture 6" descr="A yellow flower with black background&#10;&#10;Description automatically generated">
            <a:extLst>
              <a:ext uri="{FF2B5EF4-FFF2-40B4-BE49-F238E27FC236}">
                <a16:creationId xmlns:a16="http://schemas.microsoft.com/office/drawing/2014/main" id="{B7131B4C-649E-EA5C-ECF7-E0DEBF2DA7BC}"/>
              </a:ext>
            </a:extLst>
          </p:cNvPr>
          <p:cNvPicPr>
            <a:picLocks noChangeAspect="1"/>
          </p:cNvPicPr>
          <p:nvPr/>
        </p:nvPicPr>
        <p:blipFill>
          <a:blip r:embed="rId4"/>
          <a:stretch>
            <a:fillRect/>
          </a:stretch>
        </p:blipFill>
        <p:spPr>
          <a:xfrm>
            <a:off x="3360850" y="5884035"/>
            <a:ext cx="895781" cy="904738"/>
          </a:xfrm>
          <a:prstGeom prst="rect">
            <a:avLst/>
          </a:prstGeom>
        </p:spPr>
      </p:pic>
    </p:spTree>
    <p:extLst>
      <p:ext uri="{BB962C8B-B14F-4D97-AF65-F5344CB8AC3E}">
        <p14:creationId xmlns:p14="http://schemas.microsoft.com/office/powerpoint/2010/main" val="3750576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pic>
        <p:nvPicPr>
          <p:cNvPr id="3" name="Picture 5" descr="13 - 490">
            <a:extLst>
              <a:ext uri="{FF2B5EF4-FFF2-40B4-BE49-F238E27FC236}">
                <a16:creationId xmlns:a16="http://schemas.microsoft.com/office/drawing/2014/main" id="{06355D71-65A5-14D7-3AAE-11977EB15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74" r="-1" b="21191"/>
          <a:stretch/>
        </p:blipFill>
        <p:spPr bwMode="auto">
          <a:xfrm>
            <a:off x="547545" y="547545"/>
            <a:ext cx="11088962" cy="57629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yellow flower with black background&#10;&#10;Description automatically generated">
            <a:extLst>
              <a:ext uri="{FF2B5EF4-FFF2-40B4-BE49-F238E27FC236}">
                <a16:creationId xmlns:a16="http://schemas.microsoft.com/office/drawing/2014/main" id="{A0F80DF6-E092-2149-90EB-0AB302EEB663}"/>
              </a:ext>
            </a:extLst>
          </p:cNvPr>
          <p:cNvPicPr>
            <a:picLocks noChangeAspect="1"/>
          </p:cNvPicPr>
          <p:nvPr/>
        </p:nvPicPr>
        <p:blipFill>
          <a:blip r:embed="rId4"/>
          <a:stretch>
            <a:fillRect/>
          </a:stretch>
        </p:blipFill>
        <p:spPr>
          <a:xfrm>
            <a:off x="10965237" y="196956"/>
            <a:ext cx="895781" cy="904738"/>
          </a:xfrm>
          <a:prstGeom prst="rect">
            <a:avLst/>
          </a:prstGeom>
        </p:spPr>
      </p:pic>
      <p:pic>
        <p:nvPicPr>
          <p:cNvPr id="7" name="Picture 6" descr="A yellow flower with black background&#10;&#10;Description automatically generated">
            <a:extLst>
              <a:ext uri="{FF2B5EF4-FFF2-40B4-BE49-F238E27FC236}">
                <a16:creationId xmlns:a16="http://schemas.microsoft.com/office/drawing/2014/main" id="{B7131B4C-649E-EA5C-ECF7-E0DEBF2DA7BC}"/>
              </a:ext>
            </a:extLst>
          </p:cNvPr>
          <p:cNvPicPr>
            <a:picLocks noChangeAspect="1"/>
          </p:cNvPicPr>
          <p:nvPr/>
        </p:nvPicPr>
        <p:blipFill>
          <a:blip r:embed="rId4"/>
          <a:stretch>
            <a:fillRect/>
          </a:stretch>
        </p:blipFill>
        <p:spPr>
          <a:xfrm>
            <a:off x="416252" y="5666263"/>
            <a:ext cx="895781" cy="904738"/>
          </a:xfrm>
          <a:prstGeom prst="rect">
            <a:avLst/>
          </a:prstGeom>
        </p:spPr>
      </p:pic>
    </p:spTree>
    <p:extLst>
      <p:ext uri="{BB962C8B-B14F-4D97-AF65-F5344CB8AC3E}">
        <p14:creationId xmlns:p14="http://schemas.microsoft.com/office/powerpoint/2010/main" val="92581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ee Dog Beside Chain Link Wall Stock Photo">
            <a:extLst>
              <a:ext uri="{FF2B5EF4-FFF2-40B4-BE49-F238E27FC236}">
                <a16:creationId xmlns:a16="http://schemas.microsoft.com/office/drawing/2014/main" id="{0837D568-D572-8AC4-5F91-940132290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839" y="406226"/>
            <a:ext cx="9068322" cy="60455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A yellow flower with black background&#10;&#10;Description automatically generated">
            <a:extLst>
              <a:ext uri="{FF2B5EF4-FFF2-40B4-BE49-F238E27FC236}">
                <a16:creationId xmlns:a16="http://schemas.microsoft.com/office/drawing/2014/main" id="{6213F166-A446-B61A-2111-3207A4EB01B8}"/>
              </a:ext>
            </a:extLst>
          </p:cNvPr>
          <p:cNvPicPr>
            <a:picLocks noChangeAspect="1"/>
          </p:cNvPicPr>
          <p:nvPr/>
        </p:nvPicPr>
        <p:blipFill>
          <a:blip r:embed="rId3"/>
          <a:stretch>
            <a:fillRect/>
          </a:stretch>
        </p:blipFill>
        <p:spPr>
          <a:xfrm>
            <a:off x="10182270" y="134326"/>
            <a:ext cx="895781" cy="904738"/>
          </a:xfrm>
          <a:prstGeom prst="rect">
            <a:avLst/>
          </a:prstGeom>
        </p:spPr>
      </p:pic>
      <p:pic>
        <p:nvPicPr>
          <p:cNvPr id="5" name="Picture 4" descr="A yellow flower with black background&#10;&#10;Description automatically generated">
            <a:extLst>
              <a:ext uri="{FF2B5EF4-FFF2-40B4-BE49-F238E27FC236}">
                <a16:creationId xmlns:a16="http://schemas.microsoft.com/office/drawing/2014/main" id="{E1504E30-583B-A0A1-A9F8-BF7FB0ECCBB3}"/>
              </a:ext>
            </a:extLst>
          </p:cNvPr>
          <p:cNvPicPr>
            <a:picLocks noChangeAspect="1"/>
          </p:cNvPicPr>
          <p:nvPr/>
        </p:nvPicPr>
        <p:blipFill>
          <a:blip r:embed="rId3"/>
          <a:stretch>
            <a:fillRect/>
          </a:stretch>
        </p:blipFill>
        <p:spPr>
          <a:xfrm>
            <a:off x="1151017" y="5818936"/>
            <a:ext cx="895781" cy="904738"/>
          </a:xfrm>
          <a:prstGeom prst="rect">
            <a:avLst/>
          </a:prstGeom>
        </p:spPr>
      </p:pic>
    </p:spTree>
    <p:extLst>
      <p:ext uri="{BB962C8B-B14F-4D97-AF65-F5344CB8AC3E}">
        <p14:creationId xmlns:p14="http://schemas.microsoft.com/office/powerpoint/2010/main" val="2809902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FA28AA74-07C1-441C-AFDB-3FEA62C3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בבונים מתחבקים">
            <a:extLst>
              <a:ext uri="{FF2B5EF4-FFF2-40B4-BE49-F238E27FC236}">
                <a16:creationId xmlns:a16="http://schemas.microsoft.com/office/drawing/2014/main" id="{B2DB8703-5056-11D1-E6A7-F1353127C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63" r="10546" b="5"/>
          <a:stretch/>
        </p:blipFill>
        <p:spPr bwMode="auto">
          <a:xfrm>
            <a:off x="51238" y="567157"/>
            <a:ext cx="2376092" cy="2228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לביאה וגורה מתפנקים">
            <a:extLst>
              <a:ext uri="{FF2B5EF4-FFF2-40B4-BE49-F238E27FC236}">
                <a16:creationId xmlns:a16="http://schemas.microsoft.com/office/drawing/2014/main" id="{2A38B83C-1435-6111-1ACE-0CC46C3FE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294" r="11340" b="-3"/>
          <a:stretch/>
        </p:blipFill>
        <p:spPr bwMode="auto">
          <a:xfrm>
            <a:off x="5821176" y="621620"/>
            <a:ext cx="2376092" cy="2228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descr="13 - 490">
            <a:extLst>
              <a:ext uri="{FF2B5EF4-FFF2-40B4-BE49-F238E27FC236}">
                <a16:creationId xmlns:a16="http://schemas.microsoft.com/office/drawing/2014/main" id="{42E1D767-5212-99B4-25F1-B697200C35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9" r="-567"/>
          <a:stretch/>
        </p:blipFill>
        <p:spPr bwMode="auto">
          <a:xfrm>
            <a:off x="4158900" y="3858313"/>
            <a:ext cx="3324551" cy="2228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כבשים נושכות סורגים">
            <a:extLst>
              <a:ext uri="{FF2B5EF4-FFF2-40B4-BE49-F238E27FC236}">
                <a16:creationId xmlns:a16="http://schemas.microsoft.com/office/drawing/2014/main" id="{2955C240-97D1-B097-ABCA-2241DA811C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261" t="-2" r="332" b="-2"/>
          <a:stretch/>
        </p:blipFill>
        <p:spPr bwMode="auto">
          <a:xfrm>
            <a:off x="3013305" y="599882"/>
            <a:ext cx="2256352" cy="2222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Free Dog Beside Chain Link Wall Stock Photo">
            <a:extLst>
              <a:ext uri="{FF2B5EF4-FFF2-40B4-BE49-F238E27FC236}">
                <a16:creationId xmlns:a16="http://schemas.microsoft.com/office/drawing/2014/main" id="{6EE639CE-32DE-BED1-5AB1-0B2282B3B9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451" b="7160"/>
          <a:stretch/>
        </p:blipFill>
        <p:spPr bwMode="auto">
          <a:xfrm>
            <a:off x="62508" y="3858313"/>
            <a:ext cx="3487156" cy="2170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phic 12" descr="Organic shape">
            <a:extLst>
              <a:ext uri="{FF2B5EF4-FFF2-40B4-BE49-F238E27FC236}">
                <a16:creationId xmlns:a16="http://schemas.microsoft.com/office/drawing/2014/main" id="{D0D83A8C-0784-4178-F7C7-741848DD51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7379056" y="-708233"/>
            <a:ext cx="6300590" cy="4688593"/>
          </a:xfrm>
          <a:prstGeom prst="rect">
            <a:avLst/>
          </a:prstGeom>
        </p:spPr>
      </p:pic>
      <p:pic>
        <p:nvPicPr>
          <p:cNvPr id="9" name="Picture 4" descr="ג'ירפה מנשקת ג'ירפונת">
            <a:extLst>
              <a:ext uri="{FF2B5EF4-FFF2-40B4-BE49-F238E27FC236}">
                <a16:creationId xmlns:a16="http://schemas.microsoft.com/office/drawing/2014/main" id="{63A0938A-A5C5-720D-7A6C-676D363168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1324" r="-2" b="15990"/>
          <a:stretch/>
        </p:blipFill>
        <p:spPr bwMode="auto">
          <a:xfrm>
            <a:off x="8197268" y="3253908"/>
            <a:ext cx="2989492" cy="3334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3B97F0F6-5CAC-FEB7-0037-6243183E93B6}"/>
              </a:ext>
            </a:extLst>
          </p:cNvPr>
          <p:cNvSpPr txBox="1">
            <a:spLocks/>
          </p:cNvSpPr>
          <p:nvPr/>
        </p:nvSpPr>
        <p:spPr>
          <a:xfrm>
            <a:off x="8920530" y="917238"/>
            <a:ext cx="2926097" cy="1526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600"/>
              </a:spcAft>
            </a:pPr>
            <a:r>
              <a:rPr lang="en-US" sz="4600" b="1" kern="1200" dirty="0" err="1">
                <a:solidFill>
                  <a:srgbClr val="3B70E9"/>
                </a:solidFill>
                <a:latin typeface="Calibri" panose="020F0502020204030204" pitchFamily="34" charset="0"/>
                <a:ea typeface="Calibri" panose="020F0502020204030204" pitchFamily="34" charset="0"/>
                <a:cs typeface="Calibri" panose="020F0502020204030204" pitchFamily="34" charset="0"/>
              </a:rPr>
              <a:t>בואו</a:t>
            </a:r>
            <a:r>
              <a:rPr lang="en-US" sz="4600" b="1" kern="1200" dirty="0">
                <a:solidFill>
                  <a:srgbClr val="3B70E9"/>
                </a:solidFill>
                <a:latin typeface="Calibri" panose="020F0502020204030204" pitchFamily="34" charset="0"/>
                <a:ea typeface="Calibri" panose="020F0502020204030204" pitchFamily="34" charset="0"/>
                <a:cs typeface="Calibri" panose="020F0502020204030204" pitchFamily="34" charset="0"/>
              </a:rPr>
              <a:t> </a:t>
            </a:r>
            <a:r>
              <a:rPr lang="en-US" sz="4600" b="1" kern="1200" dirty="0" err="1">
                <a:solidFill>
                  <a:srgbClr val="3B70E9"/>
                </a:solidFill>
                <a:latin typeface="Calibri" panose="020F0502020204030204" pitchFamily="34" charset="0"/>
                <a:ea typeface="Calibri" panose="020F0502020204030204" pitchFamily="34" charset="0"/>
                <a:cs typeface="Calibri" panose="020F0502020204030204" pitchFamily="34" charset="0"/>
              </a:rPr>
              <a:t>נשווה</a:t>
            </a:r>
            <a:r>
              <a:rPr lang="en-US" sz="4600" b="1" kern="1200" dirty="0">
                <a:solidFill>
                  <a:srgbClr val="3B70E9"/>
                </a:solidFill>
                <a:latin typeface="Calibri" panose="020F0502020204030204" pitchFamily="34" charset="0"/>
                <a:ea typeface="Calibri" panose="020F0502020204030204" pitchFamily="34" charset="0"/>
                <a:cs typeface="Calibri" panose="020F0502020204030204" pitchFamily="34" charset="0"/>
              </a:rPr>
              <a:t> </a:t>
            </a:r>
            <a:r>
              <a:rPr lang="en-US" sz="4600" b="1" kern="1200" dirty="0" err="1">
                <a:solidFill>
                  <a:srgbClr val="3B70E9"/>
                </a:solidFill>
                <a:latin typeface="Calibri" panose="020F0502020204030204" pitchFamily="34" charset="0"/>
                <a:ea typeface="Calibri" panose="020F0502020204030204" pitchFamily="34" charset="0"/>
                <a:cs typeface="Calibri" panose="020F0502020204030204" pitchFamily="34" charset="0"/>
              </a:rPr>
              <a:t>מה</a:t>
            </a:r>
            <a:r>
              <a:rPr lang="en-US" sz="4600" b="1" kern="1200" dirty="0">
                <a:solidFill>
                  <a:srgbClr val="3B70E9"/>
                </a:solidFill>
                <a:latin typeface="Calibri" panose="020F0502020204030204" pitchFamily="34" charset="0"/>
                <a:ea typeface="Calibri" panose="020F0502020204030204" pitchFamily="34" charset="0"/>
                <a:cs typeface="Calibri" panose="020F0502020204030204" pitchFamily="34" charset="0"/>
              </a:rPr>
              <a:t> </a:t>
            </a:r>
            <a:r>
              <a:rPr lang="en-US" sz="4600" b="1" kern="1200" dirty="0" err="1">
                <a:solidFill>
                  <a:srgbClr val="3B70E9"/>
                </a:solidFill>
                <a:latin typeface="Calibri" panose="020F0502020204030204" pitchFamily="34" charset="0"/>
                <a:ea typeface="Calibri" panose="020F0502020204030204" pitchFamily="34" charset="0"/>
                <a:cs typeface="Calibri" panose="020F0502020204030204" pitchFamily="34" charset="0"/>
              </a:rPr>
              <a:t>כתבתם</a:t>
            </a:r>
            <a:r>
              <a:rPr lang="en-US" sz="4800" b="1" kern="1200" dirty="0">
                <a:solidFill>
                  <a:srgbClr val="3B70E9"/>
                </a:solidFill>
                <a:latin typeface="+mj-lt"/>
                <a:ea typeface="+mj-ea"/>
                <a:cs typeface="+mj-cs"/>
              </a:rPr>
              <a:t>:</a:t>
            </a:r>
          </a:p>
        </p:txBody>
      </p:sp>
      <p:pic>
        <p:nvPicPr>
          <p:cNvPr id="14" name="Picture 13" descr="A pink hexagon with black background&#10;&#10;Description automatically generated">
            <a:extLst>
              <a:ext uri="{FF2B5EF4-FFF2-40B4-BE49-F238E27FC236}">
                <a16:creationId xmlns:a16="http://schemas.microsoft.com/office/drawing/2014/main" id="{79F2440D-4333-BA66-A5A5-CE8E6AADA89F}"/>
              </a:ext>
            </a:extLst>
          </p:cNvPr>
          <p:cNvPicPr>
            <a:picLocks noChangeAspect="1"/>
          </p:cNvPicPr>
          <p:nvPr/>
        </p:nvPicPr>
        <p:blipFill>
          <a:blip r:embed="rId11"/>
          <a:stretch>
            <a:fillRect/>
          </a:stretch>
        </p:blipFill>
        <p:spPr>
          <a:xfrm rot="679568">
            <a:off x="11064985" y="302388"/>
            <a:ext cx="841764" cy="731230"/>
          </a:xfrm>
          <a:prstGeom prst="rect">
            <a:avLst/>
          </a:prstGeom>
        </p:spPr>
      </p:pic>
      <p:sp>
        <p:nvSpPr>
          <p:cNvPr id="15" name="TextBox 14">
            <a:extLst>
              <a:ext uri="{FF2B5EF4-FFF2-40B4-BE49-F238E27FC236}">
                <a16:creationId xmlns:a16="http://schemas.microsoft.com/office/drawing/2014/main" id="{5F39A523-7C97-CB7C-A50F-A129EB7F9CCF}"/>
              </a:ext>
            </a:extLst>
          </p:cNvPr>
          <p:cNvSpPr txBox="1"/>
          <p:nvPr/>
        </p:nvSpPr>
        <p:spPr>
          <a:xfrm>
            <a:off x="7879106" y="1899782"/>
            <a:ext cx="849953" cy="1092671"/>
          </a:xfrm>
          <a:prstGeom prst="rect">
            <a:avLst/>
          </a:prstGeom>
          <a:noFill/>
        </p:spPr>
        <p:txBody>
          <a:bodyPr wrap="square" rtlCol="0">
            <a:spAutoFit/>
          </a:bodyPr>
          <a:lstStyle/>
          <a:p>
            <a:pPr marL="0" algn="r" defTabSz="914400" rtl="1" eaLnBrk="1" latinLnBrk="0" hangingPunct="1">
              <a:lnSpc>
                <a:spcPts val="8500"/>
              </a:lnSpc>
            </a:pPr>
            <a:r>
              <a:rPr lang="he-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rPr>
              <a:t>1</a:t>
            </a:r>
            <a:endParaRPr lang="en-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3886CA8D-917C-F3DB-37AE-7671CF88E077}"/>
              </a:ext>
            </a:extLst>
          </p:cNvPr>
          <p:cNvSpPr txBox="1"/>
          <p:nvPr/>
        </p:nvSpPr>
        <p:spPr>
          <a:xfrm>
            <a:off x="4896263" y="1923809"/>
            <a:ext cx="849953" cy="1092671"/>
          </a:xfrm>
          <a:prstGeom prst="rect">
            <a:avLst/>
          </a:prstGeom>
          <a:noFill/>
        </p:spPr>
        <p:txBody>
          <a:bodyPr wrap="square" rtlCol="0">
            <a:spAutoFit/>
          </a:bodyPr>
          <a:lstStyle/>
          <a:p>
            <a:pPr marL="0" algn="r" defTabSz="914400" rtl="1" eaLnBrk="1" latinLnBrk="0" hangingPunct="1">
              <a:lnSpc>
                <a:spcPts val="8500"/>
              </a:lnSpc>
            </a:pPr>
            <a:r>
              <a:rPr lang="he-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rPr>
              <a:t>2</a:t>
            </a:r>
            <a:endParaRPr lang="en-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8966A45-4B93-6966-BDC8-39626270E460}"/>
              </a:ext>
            </a:extLst>
          </p:cNvPr>
          <p:cNvSpPr txBox="1"/>
          <p:nvPr/>
        </p:nvSpPr>
        <p:spPr>
          <a:xfrm>
            <a:off x="2094389" y="1930814"/>
            <a:ext cx="849953" cy="1092671"/>
          </a:xfrm>
          <a:prstGeom prst="rect">
            <a:avLst/>
          </a:prstGeom>
          <a:noFill/>
        </p:spPr>
        <p:txBody>
          <a:bodyPr wrap="square" rtlCol="0">
            <a:spAutoFit/>
          </a:bodyPr>
          <a:lstStyle/>
          <a:p>
            <a:pPr marL="0" algn="r" defTabSz="914400" rtl="1" eaLnBrk="1" latinLnBrk="0" hangingPunct="1">
              <a:lnSpc>
                <a:spcPts val="8500"/>
              </a:lnSpc>
            </a:pPr>
            <a:r>
              <a:rPr lang="he-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rPr>
              <a:t>3</a:t>
            </a:r>
            <a:endParaRPr lang="en-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126F518-5EFA-EC34-E466-15DD7A2CD10D}"/>
              </a:ext>
            </a:extLst>
          </p:cNvPr>
          <p:cNvSpPr txBox="1"/>
          <p:nvPr/>
        </p:nvSpPr>
        <p:spPr>
          <a:xfrm>
            <a:off x="11125508" y="5016065"/>
            <a:ext cx="562347" cy="1092671"/>
          </a:xfrm>
          <a:prstGeom prst="rect">
            <a:avLst/>
          </a:prstGeom>
          <a:noFill/>
        </p:spPr>
        <p:txBody>
          <a:bodyPr wrap="square" rtlCol="0">
            <a:spAutoFit/>
          </a:bodyPr>
          <a:lstStyle/>
          <a:p>
            <a:pPr marL="0" algn="r" defTabSz="914400" rtl="1" eaLnBrk="1" latinLnBrk="0" hangingPunct="1">
              <a:lnSpc>
                <a:spcPts val="8500"/>
              </a:lnSpc>
            </a:pPr>
            <a:r>
              <a:rPr lang="he-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rPr>
              <a:t>4</a:t>
            </a:r>
            <a:endParaRPr lang="en-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398D4C0-76AF-4580-F024-2DABD5522FF7}"/>
              </a:ext>
            </a:extLst>
          </p:cNvPr>
          <p:cNvSpPr txBox="1"/>
          <p:nvPr/>
        </p:nvSpPr>
        <p:spPr>
          <a:xfrm>
            <a:off x="7170132" y="5073128"/>
            <a:ext cx="849953" cy="1092671"/>
          </a:xfrm>
          <a:prstGeom prst="rect">
            <a:avLst/>
          </a:prstGeom>
          <a:noFill/>
        </p:spPr>
        <p:txBody>
          <a:bodyPr wrap="square" rtlCol="0">
            <a:spAutoFit/>
          </a:bodyPr>
          <a:lstStyle/>
          <a:p>
            <a:pPr marL="0" algn="r" defTabSz="914400" rtl="1" eaLnBrk="1" latinLnBrk="0" hangingPunct="1">
              <a:lnSpc>
                <a:spcPts val="8500"/>
              </a:lnSpc>
            </a:pPr>
            <a:r>
              <a:rPr lang="he-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rPr>
              <a:t>5</a:t>
            </a:r>
            <a:endParaRPr lang="en-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D20889DE-F152-AF53-4AF8-BFA2607CB7D3}"/>
              </a:ext>
            </a:extLst>
          </p:cNvPr>
          <p:cNvSpPr txBox="1"/>
          <p:nvPr/>
        </p:nvSpPr>
        <p:spPr>
          <a:xfrm>
            <a:off x="3200806" y="5057127"/>
            <a:ext cx="849953" cy="1092671"/>
          </a:xfrm>
          <a:prstGeom prst="rect">
            <a:avLst/>
          </a:prstGeom>
          <a:noFill/>
        </p:spPr>
        <p:txBody>
          <a:bodyPr wrap="square" rtlCol="0">
            <a:spAutoFit/>
          </a:bodyPr>
          <a:lstStyle/>
          <a:p>
            <a:pPr marL="0" algn="r" defTabSz="914400" rtl="1" eaLnBrk="1" latinLnBrk="0" hangingPunct="1">
              <a:lnSpc>
                <a:spcPts val="8500"/>
              </a:lnSpc>
            </a:pPr>
            <a:r>
              <a:rPr lang="he-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rPr>
              <a:t>6</a:t>
            </a:r>
            <a:endParaRPr lang="en-IL" sz="5400" b="1" dirty="0">
              <a:solidFill>
                <a:srgbClr val="FF4DC9"/>
              </a:solidFill>
              <a:effectLst>
                <a:glow rad="228600">
                  <a:schemeClr val="bg1">
                    <a:alpha val="4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263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מה הקטע - רגשות של בעלי חיים - מקוצר">
            <a:hlinkClick r:id="" action="ppaction://media"/>
            <a:extLst>
              <a:ext uri="{FF2B5EF4-FFF2-40B4-BE49-F238E27FC236}">
                <a16:creationId xmlns:a16="http://schemas.microsoft.com/office/drawing/2014/main" id="{B50A4BF9-69CD-9D48-D480-0D314607B5DD}"/>
              </a:ext>
            </a:extLst>
          </p:cNvPr>
          <p:cNvPicPr>
            <a:picLocks noRot="1" noChangeAspect="1"/>
          </p:cNvPicPr>
          <p:nvPr>
            <a:videoFile r:link="rId1"/>
          </p:nvPr>
        </p:nvPicPr>
        <p:blipFill>
          <a:blip r:embed="rId4"/>
          <a:stretch>
            <a:fillRect/>
          </a:stretch>
        </p:blipFill>
        <p:spPr>
          <a:xfrm>
            <a:off x="175364" y="92334"/>
            <a:ext cx="11799518" cy="6661516"/>
          </a:xfrm>
          <a:prstGeom prst="rect">
            <a:avLst/>
          </a:prstGeom>
        </p:spPr>
      </p:pic>
    </p:spTree>
    <p:extLst>
      <p:ext uri="{BB962C8B-B14F-4D97-AF65-F5344CB8AC3E}">
        <p14:creationId xmlns:p14="http://schemas.microsoft.com/office/powerpoint/2010/main" val="118687218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sp useBgFill="1">
        <p:nvSpPr>
          <p:cNvPr id="15404" name="Rectangle 1540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Free Grey Black Elephant on Green Grass Field Stock Photo">
            <a:extLst>
              <a:ext uri="{FF2B5EF4-FFF2-40B4-BE49-F238E27FC236}">
                <a16:creationId xmlns:a16="http://schemas.microsoft.com/office/drawing/2014/main" id="{53A4AEF8-AA98-4C62-90B3-3E94987D6ACD}"/>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0536" r="42696" b="2"/>
          <a:stretch/>
        </p:blipFill>
        <p:spPr bwMode="auto">
          <a:xfrm>
            <a:off x="7401735" y="10"/>
            <a:ext cx="478721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592F5AC-0BE9-6024-1029-ACB1593900E3}"/>
              </a:ext>
            </a:extLst>
          </p:cNvPr>
          <p:cNvSpPr txBox="1"/>
          <p:nvPr/>
        </p:nvSpPr>
        <p:spPr>
          <a:xfrm>
            <a:off x="128049" y="258699"/>
            <a:ext cx="7339173" cy="6340601"/>
          </a:xfrm>
          <a:prstGeom prst="roundRect">
            <a:avLst/>
          </a:prstGeom>
          <a:solidFill>
            <a:srgbClr val="FFFFFF">
              <a:alpha val="40000"/>
            </a:srgbClr>
          </a:solidFill>
        </p:spPr>
        <p:txBody>
          <a:bodyPr wrap="square">
            <a:spAutoFit/>
          </a:bodyPr>
          <a:lstStyle/>
          <a:p>
            <a:pPr algn="r" rtl="1" eaLnBrk="1" hangingPunct="1">
              <a:lnSpc>
                <a:spcPct val="110000"/>
              </a:lnSpc>
              <a:buFontTx/>
              <a:buNone/>
            </a:pPr>
            <a:r>
              <a:rPr lang="he-IL" altLang="he-IL"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"ממרחק חצי קילומטר כבר החלו הפילים לקרוא זה אל זה. תרזיה שינתה כיוון והחלה ללכת מהר. </a:t>
            </a:r>
          </a:p>
          <a:p>
            <a:pPr algn="r" rtl="1" eaLnBrk="1" hangingPunct="1">
              <a:lnSpc>
                <a:spcPct val="110000"/>
              </a:lnSpc>
              <a:buFontTx/>
              <a:buNone/>
            </a:pPr>
            <a:r>
              <a:rPr lang="he-IL" altLang="he-IL"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ראשי הפילים ואוזניהם היו זקופים, ונוזל ניגר מבלוטות הרקה של כל הפילים בעדר. הם נעצרו, קראו, קיבלו תשובה, </a:t>
            </a:r>
          </a:p>
          <a:p>
            <a:pPr algn="r" rtl="1" eaLnBrk="1" hangingPunct="1">
              <a:lnSpc>
                <a:spcPct val="110000"/>
              </a:lnSpc>
              <a:buFontTx/>
              <a:buNone/>
            </a:pPr>
            <a:r>
              <a:rPr lang="he-IL" altLang="he-IL"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שינו מעט את כיוון הליכתם ומיהרו קדימה. </a:t>
            </a:r>
          </a:p>
          <a:p>
            <a:pPr algn="r" rtl="1" eaLnBrk="1" hangingPunct="1">
              <a:lnSpc>
                <a:spcPct val="110000"/>
              </a:lnSpc>
              <a:buFontTx/>
              <a:buNone/>
            </a:pPr>
            <a:r>
              <a:rPr lang="he-IL" altLang="he-IL"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קבוצתה של סליט איר הגיחה מקבוצת עצים והתקדמה לעברם בריצה.</a:t>
            </a:r>
          </a:p>
          <a:p>
            <a:pPr algn="r" rtl="1" eaLnBrk="1" hangingPunct="1">
              <a:lnSpc>
                <a:spcPct val="110000"/>
              </a:lnSpc>
              <a:buFontTx/>
              <a:buNone/>
            </a:pPr>
            <a:r>
              <a:rPr lang="he-IL" altLang="he-IL"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הפילים בשתי הקבוצות מיהרו אלה אל אלה בצווחות ובתרועות. תרזיה וסליט איר רצו זו אל זו, הקישו חטים ושילבו את חדקיהן תוך נהמות ונפנופי אוזניים. </a:t>
            </a:r>
          </a:p>
          <a:p>
            <a:pPr algn="r" rtl="1" eaLnBrk="1" hangingPunct="1">
              <a:lnSpc>
                <a:spcPct val="110000"/>
              </a:lnSpc>
              <a:buFontTx/>
              <a:buNone/>
            </a:pPr>
            <a:r>
              <a:rPr lang="he-IL" altLang="he-IL"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כל הפילים ביצעו טקסי ברכה דומים, חגו זה סביב זה, נשענו זה על זה, התחככו זה בזה, שילבו את חדקיהם והריעו, נהמו וצעקו. הנוזל מבלוטות הרקה שלהם ניגר על סנטריהם."</a:t>
            </a:r>
            <a:r>
              <a:rPr lang="he-IL" altLang="he-IL"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he-IL" altLang="he-IL" sz="2800" dirty="0">
                <a:solidFill>
                  <a:srgbClr val="3B70E9"/>
                </a:solidFill>
                <a:latin typeface="Calibri" panose="020F0502020204030204" pitchFamily="34" charset="0"/>
                <a:ea typeface="Calibri" panose="020F0502020204030204" pitchFamily="34" charset="0"/>
                <a:cs typeface="Calibri" panose="020F0502020204030204" pitchFamily="34" charset="0"/>
              </a:rPr>
              <a:t> </a:t>
            </a:r>
          </a:p>
          <a:p>
            <a:pPr algn="r" rtl="1" eaLnBrk="1" hangingPunct="1">
              <a:lnSpc>
                <a:spcPct val="110000"/>
              </a:lnSpc>
              <a:buFontTx/>
              <a:buNone/>
            </a:pPr>
            <a:r>
              <a:rPr lang="he-IL" altLang="he-IL" dirty="0">
                <a:solidFill>
                  <a:srgbClr val="3B70E9"/>
                </a:solidFill>
                <a:latin typeface="Calibri" panose="020F0502020204030204" pitchFamily="34" charset="0"/>
                <a:ea typeface="Calibri" panose="020F0502020204030204" pitchFamily="34" charset="0"/>
                <a:cs typeface="Calibri" panose="020F0502020204030204" pitchFamily="34" charset="0"/>
              </a:rPr>
              <a:t>("כשפילים בוכים", עמ' 129-130)</a:t>
            </a:r>
            <a:endParaRPr lang="he-IL" altLang="he-IL" sz="1400" dirty="0">
              <a:solidFill>
                <a:srgbClr val="3B70E9"/>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descr="A pink hexagon with black background&#10;&#10;Description automatically generated">
            <a:extLst>
              <a:ext uri="{FF2B5EF4-FFF2-40B4-BE49-F238E27FC236}">
                <a16:creationId xmlns:a16="http://schemas.microsoft.com/office/drawing/2014/main" id="{474866FF-062A-3D1E-49B4-653D56A91B82}"/>
              </a:ext>
            </a:extLst>
          </p:cNvPr>
          <p:cNvPicPr>
            <a:picLocks noChangeAspect="1"/>
          </p:cNvPicPr>
          <p:nvPr/>
        </p:nvPicPr>
        <p:blipFill>
          <a:blip r:embed="rId4"/>
          <a:stretch>
            <a:fillRect/>
          </a:stretch>
        </p:blipFill>
        <p:spPr>
          <a:xfrm rot="679568">
            <a:off x="7917501" y="883301"/>
            <a:ext cx="841764" cy="731230"/>
          </a:xfrm>
          <a:prstGeom prst="rect">
            <a:avLst/>
          </a:prstGeom>
        </p:spPr>
      </p:pic>
      <p:pic>
        <p:nvPicPr>
          <p:cNvPr id="19" name="Picture 18" descr="A pink hexagon with black background&#10;&#10;Description automatically generated">
            <a:extLst>
              <a:ext uri="{FF2B5EF4-FFF2-40B4-BE49-F238E27FC236}">
                <a16:creationId xmlns:a16="http://schemas.microsoft.com/office/drawing/2014/main" id="{01E2B23F-29A5-8F5E-145C-5ADD808566BA}"/>
              </a:ext>
            </a:extLst>
          </p:cNvPr>
          <p:cNvPicPr>
            <a:picLocks noChangeAspect="1"/>
          </p:cNvPicPr>
          <p:nvPr/>
        </p:nvPicPr>
        <p:blipFill>
          <a:blip r:embed="rId4">
            <a:duotone>
              <a:schemeClr val="accent4">
                <a:shade val="45000"/>
                <a:satMod val="135000"/>
              </a:schemeClr>
              <a:prstClr val="white"/>
            </a:duotone>
          </a:blip>
          <a:stretch>
            <a:fillRect/>
          </a:stretch>
        </p:blipFill>
        <p:spPr>
          <a:xfrm rot="679568">
            <a:off x="11283580" y="5935783"/>
            <a:ext cx="841764" cy="731230"/>
          </a:xfrm>
          <a:prstGeom prst="rect">
            <a:avLst/>
          </a:prstGeom>
        </p:spPr>
      </p:pic>
      <p:sp>
        <p:nvSpPr>
          <p:cNvPr id="20" name="TextBox 19">
            <a:extLst>
              <a:ext uri="{FF2B5EF4-FFF2-40B4-BE49-F238E27FC236}">
                <a16:creationId xmlns:a16="http://schemas.microsoft.com/office/drawing/2014/main" id="{845D0AD0-79CD-B160-5A20-40ADC5E79245}"/>
              </a:ext>
            </a:extLst>
          </p:cNvPr>
          <p:cNvSpPr txBox="1"/>
          <p:nvPr/>
        </p:nvSpPr>
        <p:spPr>
          <a:xfrm>
            <a:off x="8175077" y="270520"/>
            <a:ext cx="3858016" cy="707886"/>
          </a:xfrm>
          <a:prstGeom prst="rect">
            <a:avLst/>
          </a:prstGeom>
          <a:noFill/>
        </p:spPr>
        <p:txBody>
          <a:bodyPr wrap="square" rtlCol="0">
            <a:spAutoFit/>
          </a:bodyPr>
          <a:lstStyle/>
          <a:p>
            <a:pPr algn="ctr" rtl="1"/>
            <a:r>
              <a:rPr lang="he-IL" sz="4000" b="1" dirty="0">
                <a:solidFill>
                  <a:srgbClr val="3B70E9"/>
                </a:solidFill>
                <a:latin typeface="Calibri" panose="020F0502020204030204" pitchFamily="34" charset="0"/>
                <a:ea typeface="Calibri" panose="020F0502020204030204" pitchFamily="34" charset="0"/>
                <a:cs typeface="Calibri" panose="020F0502020204030204" pitchFamily="34" charset="0"/>
              </a:rPr>
              <a:t>מפגש הפילים</a:t>
            </a:r>
            <a:endParaRPr lang="en-US" sz="4000" b="1" dirty="0">
              <a:solidFill>
                <a:srgbClr val="3B70E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0562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Arc 47">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0F7219E-C699-0C59-0F10-E0981A0A303F}"/>
              </a:ext>
            </a:extLst>
          </p:cNvPr>
          <p:cNvSpPr txBox="1"/>
          <p:nvPr/>
        </p:nvSpPr>
        <p:spPr>
          <a:xfrm>
            <a:off x="6417732" y="957716"/>
            <a:ext cx="5130798" cy="1944696"/>
          </a:xfrm>
          <a:prstGeom prst="rect">
            <a:avLst/>
          </a:prstGeom>
        </p:spPr>
        <p:txBody>
          <a:bodyPr vert="horz" lIns="91440" tIns="45720" rIns="91440" bIns="45720" rtlCol="0" anchor="b">
            <a:normAutofit/>
          </a:bodyPr>
          <a:lstStyle/>
          <a:p>
            <a:pPr marL="0" algn="ctr" rtl="1">
              <a:lnSpc>
                <a:spcPct val="90000"/>
              </a:lnSpc>
              <a:spcBef>
                <a:spcPct val="0"/>
              </a:spcBef>
              <a:spcAft>
                <a:spcPts val="600"/>
              </a:spcAft>
            </a:pPr>
            <a:r>
              <a:rPr lang="en-US" sz="6000" b="1" kern="1200" dirty="0" err="1">
                <a:latin typeface="Calibri" panose="020F0502020204030204" pitchFamily="34" charset="0"/>
                <a:ea typeface="Calibri" panose="020F0502020204030204" pitchFamily="34" charset="0"/>
                <a:cs typeface="Calibri" panose="020F0502020204030204" pitchFamily="34" charset="0"/>
              </a:rPr>
              <a:t>אילו</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solidFill>
                  <a:srgbClr val="3B70E9"/>
                </a:solidFill>
                <a:latin typeface="Calibri" panose="020F0502020204030204" pitchFamily="34" charset="0"/>
                <a:ea typeface="Calibri" panose="020F0502020204030204" pitchFamily="34" charset="0"/>
                <a:cs typeface="Calibri" panose="020F0502020204030204" pitchFamily="34" charset="0"/>
              </a:rPr>
              <a:t>חושים</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latin typeface="Calibri" panose="020F0502020204030204" pitchFamily="34" charset="0"/>
                <a:ea typeface="Calibri" panose="020F0502020204030204" pitchFamily="34" charset="0"/>
                <a:cs typeface="Calibri" panose="020F0502020204030204" pitchFamily="34" charset="0"/>
              </a:rPr>
              <a:t>יש</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latin typeface="Calibri" panose="020F0502020204030204" pitchFamily="34" charset="0"/>
                <a:ea typeface="Calibri" panose="020F0502020204030204" pitchFamily="34" charset="0"/>
                <a:cs typeface="Calibri" panose="020F0502020204030204" pitchFamily="34" charset="0"/>
              </a:rPr>
              <a:t>לבני</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latin typeface="Calibri" panose="020F0502020204030204" pitchFamily="34" charset="0"/>
                <a:ea typeface="Calibri" panose="020F0502020204030204" pitchFamily="34" charset="0"/>
                <a:cs typeface="Calibri" panose="020F0502020204030204" pitchFamily="34" charset="0"/>
              </a:rPr>
              <a:t>אדם</a:t>
            </a:r>
            <a:r>
              <a:rPr lang="en-US" sz="6000" b="1" kern="1200" dirty="0">
                <a:latin typeface="Calibri" panose="020F0502020204030204" pitchFamily="34" charset="0"/>
                <a:ea typeface="Calibri" panose="020F0502020204030204" pitchFamily="34" charset="0"/>
                <a:cs typeface="Calibri" panose="020F0502020204030204" pitchFamily="34" charset="0"/>
              </a:rPr>
              <a:t>?</a:t>
            </a:r>
          </a:p>
        </p:txBody>
      </p:sp>
      <p:sp>
        <p:nvSpPr>
          <p:cNvPr id="49" name="Oval 48">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pink flower with a black background&#10;&#10;Description automatically generated">
            <a:extLst>
              <a:ext uri="{FF2B5EF4-FFF2-40B4-BE49-F238E27FC236}">
                <a16:creationId xmlns:a16="http://schemas.microsoft.com/office/drawing/2014/main" id="{EC45D218-FB4E-C8F0-75B4-CB8C25519524}"/>
              </a:ext>
            </a:extLst>
          </p:cNvPr>
          <p:cNvPicPr>
            <a:picLocks noChangeAspect="1"/>
          </p:cNvPicPr>
          <p:nvPr/>
        </p:nvPicPr>
        <p:blipFill>
          <a:blip r:embed="rId3"/>
          <a:stretch>
            <a:fillRect/>
          </a:stretch>
        </p:blipFill>
        <p:spPr>
          <a:xfrm>
            <a:off x="9855678" y="366286"/>
            <a:ext cx="843522" cy="851957"/>
          </a:xfrm>
          <a:prstGeom prst="rect">
            <a:avLst/>
          </a:prstGeom>
        </p:spPr>
      </p:pic>
      <p:pic>
        <p:nvPicPr>
          <p:cNvPr id="22" name="Graphic 21" descr="A brushstroke">
            <a:extLst>
              <a:ext uri="{FF2B5EF4-FFF2-40B4-BE49-F238E27FC236}">
                <a16:creationId xmlns:a16="http://schemas.microsoft.com/office/drawing/2014/main" id="{B1A46737-7A74-6DFB-985B-F14195EFED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0786" y="4355178"/>
            <a:ext cx="3174410" cy="3174410"/>
          </a:xfrm>
          <a:prstGeom prst="rect">
            <a:avLst/>
          </a:prstGeom>
        </p:spPr>
      </p:pic>
      <p:pic>
        <p:nvPicPr>
          <p:cNvPr id="10" name="Graphic 9" descr="A brushstroke">
            <a:extLst>
              <a:ext uri="{FF2B5EF4-FFF2-40B4-BE49-F238E27FC236}">
                <a16:creationId xmlns:a16="http://schemas.microsoft.com/office/drawing/2014/main" id="{80B2C7A5-88D4-9245-D98E-78ACDCEDB8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222985">
            <a:off x="9696331" y="3947637"/>
            <a:ext cx="2553364" cy="2837825"/>
          </a:xfrm>
          <a:prstGeom prst="rect">
            <a:avLst/>
          </a:prstGeom>
        </p:spPr>
      </p:pic>
      <p:pic>
        <p:nvPicPr>
          <p:cNvPr id="23" name="Graphic 22" descr="A brushstroke">
            <a:extLst>
              <a:ext uri="{FF2B5EF4-FFF2-40B4-BE49-F238E27FC236}">
                <a16:creationId xmlns:a16="http://schemas.microsoft.com/office/drawing/2014/main" id="{EB8971D3-F568-9662-712E-01681B0D01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02934">
            <a:off x="8760659" y="4554542"/>
            <a:ext cx="3479597" cy="1936724"/>
          </a:xfrm>
          <a:prstGeom prst="rect">
            <a:avLst/>
          </a:prstGeom>
        </p:spPr>
      </p:pic>
      <p:pic>
        <p:nvPicPr>
          <p:cNvPr id="25" name="Picture 24">
            <a:extLst>
              <a:ext uri="{FF2B5EF4-FFF2-40B4-BE49-F238E27FC236}">
                <a16:creationId xmlns:a16="http://schemas.microsoft.com/office/drawing/2014/main" id="{81CEB85A-DE48-5281-8AFF-C05F3C3C0AEC}"/>
              </a:ext>
            </a:extLst>
          </p:cNvPr>
          <p:cNvPicPr>
            <a:picLocks noChangeAspect="1"/>
          </p:cNvPicPr>
          <p:nvPr/>
        </p:nvPicPr>
        <p:blipFill>
          <a:blip r:embed="rId10"/>
          <a:stretch>
            <a:fillRect/>
          </a:stretch>
        </p:blipFill>
        <p:spPr>
          <a:xfrm>
            <a:off x="334725" y="417061"/>
            <a:ext cx="6083007" cy="6083007"/>
          </a:xfrm>
          <a:prstGeom prst="rect">
            <a:avLst/>
          </a:prstGeom>
        </p:spPr>
      </p:pic>
    </p:spTree>
    <p:extLst>
      <p:ext uri="{BB962C8B-B14F-4D97-AF65-F5344CB8AC3E}">
        <p14:creationId xmlns:p14="http://schemas.microsoft.com/office/powerpoint/2010/main" val="2567074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sp useBgFill="1">
        <p:nvSpPr>
          <p:cNvPr id="15404" name="Rectangle 1540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Free Grey Black Elephant on Green Grass Field Stock Photo">
            <a:extLst>
              <a:ext uri="{FF2B5EF4-FFF2-40B4-BE49-F238E27FC236}">
                <a16:creationId xmlns:a16="http://schemas.microsoft.com/office/drawing/2014/main" id="{53A4AEF8-AA98-4C62-90B3-3E94987D6ACD}"/>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0536" r="42696" b="2"/>
          <a:stretch/>
        </p:blipFill>
        <p:spPr bwMode="auto">
          <a:xfrm>
            <a:off x="7401735" y="10"/>
            <a:ext cx="478721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17" descr="A pink hexagon with black background&#10;&#10;Description automatically generated">
            <a:extLst>
              <a:ext uri="{FF2B5EF4-FFF2-40B4-BE49-F238E27FC236}">
                <a16:creationId xmlns:a16="http://schemas.microsoft.com/office/drawing/2014/main" id="{474866FF-062A-3D1E-49B4-653D56A91B82}"/>
              </a:ext>
            </a:extLst>
          </p:cNvPr>
          <p:cNvPicPr>
            <a:picLocks noChangeAspect="1"/>
          </p:cNvPicPr>
          <p:nvPr/>
        </p:nvPicPr>
        <p:blipFill>
          <a:blip r:embed="rId4"/>
          <a:stretch>
            <a:fillRect/>
          </a:stretch>
        </p:blipFill>
        <p:spPr>
          <a:xfrm rot="679568">
            <a:off x="7917501" y="883301"/>
            <a:ext cx="841764" cy="731230"/>
          </a:xfrm>
          <a:prstGeom prst="rect">
            <a:avLst/>
          </a:prstGeom>
        </p:spPr>
      </p:pic>
      <p:pic>
        <p:nvPicPr>
          <p:cNvPr id="19" name="Picture 18" descr="A pink hexagon with black background&#10;&#10;Description automatically generated">
            <a:extLst>
              <a:ext uri="{FF2B5EF4-FFF2-40B4-BE49-F238E27FC236}">
                <a16:creationId xmlns:a16="http://schemas.microsoft.com/office/drawing/2014/main" id="{01E2B23F-29A5-8F5E-145C-5ADD808566BA}"/>
              </a:ext>
            </a:extLst>
          </p:cNvPr>
          <p:cNvPicPr>
            <a:picLocks noChangeAspect="1"/>
          </p:cNvPicPr>
          <p:nvPr/>
        </p:nvPicPr>
        <p:blipFill>
          <a:blip r:embed="rId4">
            <a:duotone>
              <a:schemeClr val="accent4">
                <a:shade val="45000"/>
                <a:satMod val="135000"/>
              </a:schemeClr>
              <a:prstClr val="white"/>
            </a:duotone>
          </a:blip>
          <a:stretch>
            <a:fillRect/>
          </a:stretch>
        </p:blipFill>
        <p:spPr>
          <a:xfrm rot="679568">
            <a:off x="11283580" y="5935783"/>
            <a:ext cx="841764" cy="731230"/>
          </a:xfrm>
          <a:prstGeom prst="rect">
            <a:avLst/>
          </a:prstGeom>
        </p:spPr>
      </p:pic>
      <p:sp>
        <p:nvSpPr>
          <p:cNvPr id="20" name="TextBox 19">
            <a:extLst>
              <a:ext uri="{FF2B5EF4-FFF2-40B4-BE49-F238E27FC236}">
                <a16:creationId xmlns:a16="http://schemas.microsoft.com/office/drawing/2014/main" id="{845D0AD0-79CD-B160-5A20-40ADC5E79245}"/>
              </a:ext>
            </a:extLst>
          </p:cNvPr>
          <p:cNvSpPr txBox="1"/>
          <p:nvPr/>
        </p:nvSpPr>
        <p:spPr>
          <a:xfrm>
            <a:off x="8175077" y="270520"/>
            <a:ext cx="3858016" cy="707886"/>
          </a:xfrm>
          <a:prstGeom prst="rect">
            <a:avLst/>
          </a:prstGeom>
          <a:noFill/>
        </p:spPr>
        <p:txBody>
          <a:bodyPr wrap="square" rtlCol="0">
            <a:spAutoFit/>
          </a:bodyPr>
          <a:lstStyle/>
          <a:p>
            <a:pPr algn="ctr" rtl="1"/>
            <a:r>
              <a:rPr lang="he-IL" sz="4000" b="1" dirty="0">
                <a:solidFill>
                  <a:srgbClr val="3B70E9"/>
                </a:solidFill>
                <a:latin typeface="Calibri" panose="020F0502020204030204" pitchFamily="34" charset="0"/>
                <a:ea typeface="Calibri" panose="020F0502020204030204" pitchFamily="34" charset="0"/>
                <a:cs typeface="Calibri" panose="020F0502020204030204" pitchFamily="34" charset="0"/>
              </a:rPr>
              <a:t>מפגש הפילים</a:t>
            </a:r>
            <a:endParaRPr lang="en-US" sz="4000" b="1" dirty="0">
              <a:solidFill>
                <a:srgbClr val="3B70E9"/>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B1E832D-CA8E-0613-0CB1-D40AFA18FA50}"/>
              </a:ext>
            </a:extLst>
          </p:cNvPr>
          <p:cNvSpPr txBox="1"/>
          <p:nvPr/>
        </p:nvSpPr>
        <p:spPr>
          <a:xfrm>
            <a:off x="1453019" y="636989"/>
            <a:ext cx="5260358" cy="2533105"/>
          </a:xfrm>
          <a:prstGeom prst="roundRect">
            <a:avLst/>
          </a:prstGeom>
          <a:solidFill>
            <a:srgbClr val="FFFFFF">
              <a:alpha val="40000"/>
            </a:srgbClr>
          </a:solidFill>
        </p:spPr>
        <p:txBody>
          <a:bodyPr wrap="square">
            <a:spAutoFit/>
          </a:bodyPr>
          <a:lstStyle/>
          <a:p>
            <a:pPr algn="r" rtl="1" eaLnBrk="1" hangingPunct="1">
              <a:lnSpc>
                <a:spcPct val="110000"/>
              </a:lnSpc>
            </a:pPr>
            <a:r>
              <a:rPr lang="he-IL" altLang="he-IL" sz="4400" dirty="0">
                <a:solidFill>
                  <a:srgbClr val="3B70E9"/>
                </a:solidFill>
                <a:latin typeface="Calibri" panose="020F0502020204030204" pitchFamily="34" charset="0"/>
                <a:ea typeface="Calibri" panose="020F0502020204030204" pitchFamily="34" charset="0"/>
                <a:cs typeface="Calibri" panose="020F0502020204030204" pitchFamily="34" charset="0"/>
              </a:rPr>
              <a:t>כיצד לדעתך </a:t>
            </a:r>
            <a:r>
              <a:rPr lang="he-IL" altLang="he-IL" sz="4400" dirty="0">
                <a:solidFill>
                  <a:srgbClr val="FF4DC9"/>
                </a:solidFill>
                <a:latin typeface="Calibri" panose="020F0502020204030204" pitchFamily="34" charset="0"/>
                <a:ea typeface="Calibri" panose="020F0502020204030204" pitchFamily="34" charset="0"/>
                <a:cs typeface="Calibri" panose="020F0502020204030204" pitchFamily="34" charset="0"/>
              </a:rPr>
              <a:t>הרגישו</a:t>
            </a:r>
            <a:r>
              <a:rPr lang="he-IL" altLang="he-IL" sz="4400" dirty="0">
                <a:solidFill>
                  <a:srgbClr val="3B70E9"/>
                </a:solidFill>
                <a:latin typeface="Calibri" panose="020F0502020204030204" pitchFamily="34" charset="0"/>
                <a:ea typeface="Calibri" panose="020F0502020204030204" pitchFamily="34" charset="0"/>
                <a:cs typeface="Calibri" panose="020F0502020204030204" pitchFamily="34" charset="0"/>
              </a:rPr>
              <a:t> שתי קבוצות הפילים בעת המפגש?</a:t>
            </a:r>
            <a:endParaRPr lang="en-US" altLang="he-IL" sz="4400" dirty="0">
              <a:solidFill>
                <a:srgbClr val="3B70E9"/>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967C598-FD90-EF4A-31D6-54C0D066BBAE}"/>
              </a:ext>
            </a:extLst>
          </p:cNvPr>
          <p:cNvSpPr txBox="1"/>
          <p:nvPr/>
        </p:nvSpPr>
        <p:spPr>
          <a:xfrm>
            <a:off x="1453019" y="3597520"/>
            <a:ext cx="5260358" cy="2533105"/>
          </a:xfrm>
          <a:prstGeom prst="roundRect">
            <a:avLst/>
          </a:prstGeom>
          <a:solidFill>
            <a:srgbClr val="FFFFFF">
              <a:alpha val="40000"/>
            </a:srgbClr>
          </a:solidFill>
        </p:spPr>
        <p:txBody>
          <a:bodyPr wrap="square">
            <a:spAutoFit/>
          </a:bodyPr>
          <a:lstStyle/>
          <a:p>
            <a:pPr algn="r" rtl="1" eaLnBrk="1" hangingPunct="1">
              <a:lnSpc>
                <a:spcPct val="110000"/>
              </a:lnSpc>
            </a:pPr>
            <a:r>
              <a:rPr lang="he-IL" altLang="he-IL" sz="4400" dirty="0">
                <a:solidFill>
                  <a:srgbClr val="FF4DC9"/>
                </a:solidFill>
                <a:latin typeface="Calibri" panose="020F0502020204030204" pitchFamily="34" charset="0"/>
                <a:ea typeface="Calibri" panose="020F0502020204030204" pitchFamily="34" charset="0"/>
                <a:cs typeface="Calibri" panose="020F0502020204030204" pitchFamily="34" charset="0"/>
              </a:rPr>
              <a:t>כיצד מבטאת </a:t>
            </a:r>
            <a:r>
              <a:rPr lang="he-IL" altLang="he-IL" sz="4400" dirty="0">
                <a:solidFill>
                  <a:srgbClr val="3B70E9"/>
                </a:solidFill>
                <a:latin typeface="Calibri" panose="020F0502020204030204" pitchFamily="34" charset="0"/>
                <a:ea typeface="Calibri" panose="020F0502020204030204" pitchFamily="34" charset="0"/>
                <a:cs typeface="Calibri" panose="020F0502020204030204" pitchFamily="34" charset="0"/>
              </a:rPr>
              <a:t>חיה המוכרת לך (כמו כלב או חתול) הרגשה דומה?</a:t>
            </a:r>
            <a:endParaRPr lang="en-US" altLang="he-IL" sz="4400" dirty="0">
              <a:solidFill>
                <a:srgbClr val="3B70E9"/>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Graphic 11" descr="Elephant with solid fill">
            <a:extLst>
              <a:ext uri="{FF2B5EF4-FFF2-40B4-BE49-F238E27FC236}">
                <a16:creationId xmlns:a16="http://schemas.microsoft.com/office/drawing/2014/main" id="{A06BBEE9-2882-872B-621E-99FAE6F098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834856">
            <a:off x="1951140" y="2355081"/>
            <a:ext cx="1593507" cy="1593507"/>
          </a:xfrm>
          <a:prstGeom prst="rect">
            <a:avLst/>
          </a:prstGeom>
        </p:spPr>
      </p:pic>
      <p:pic>
        <p:nvPicPr>
          <p:cNvPr id="14" name="Graphic 13" descr="A brushstroke">
            <a:extLst>
              <a:ext uri="{FF2B5EF4-FFF2-40B4-BE49-F238E27FC236}">
                <a16:creationId xmlns:a16="http://schemas.microsoft.com/office/drawing/2014/main" id="{E223E291-72A2-2C5F-0423-004B6A90A9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134284">
            <a:off x="-481026" y="25048"/>
            <a:ext cx="3706958" cy="1422808"/>
          </a:xfrm>
          <a:prstGeom prst="rect">
            <a:avLst/>
          </a:prstGeom>
        </p:spPr>
      </p:pic>
      <p:pic>
        <p:nvPicPr>
          <p:cNvPr id="16" name="Graphic 15" descr="A brushstroke">
            <a:extLst>
              <a:ext uri="{FF2B5EF4-FFF2-40B4-BE49-F238E27FC236}">
                <a16:creationId xmlns:a16="http://schemas.microsoft.com/office/drawing/2014/main" id="{3F546C82-9D3D-6CB3-4ECB-8B94BE32DF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134284">
            <a:off x="4859898" y="5540109"/>
            <a:ext cx="3706958" cy="1422808"/>
          </a:xfrm>
          <a:prstGeom prst="rect">
            <a:avLst/>
          </a:prstGeom>
        </p:spPr>
      </p:pic>
    </p:spTree>
    <p:extLst>
      <p:ext uri="{BB962C8B-B14F-4D97-AF65-F5344CB8AC3E}">
        <p14:creationId xmlns:p14="http://schemas.microsoft.com/office/powerpoint/2010/main" val="19472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E1217-E69F-B0FE-3DA2-60676FB3F767}"/>
              </a:ext>
            </a:extLst>
          </p:cNvPr>
          <p:cNvSpPr>
            <a:spLocks noGrp="1"/>
          </p:cNvSpPr>
          <p:nvPr>
            <p:ph idx="1"/>
          </p:nvPr>
        </p:nvSpPr>
        <p:spPr>
          <a:xfrm>
            <a:off x="2642990" y="1314414"/>
            <a:ext cx="7415409" cy="5481060"/>
          </a:xfrm>
        </p:spPr>
        <p:txBody>
          <a:bodyPr>
            <a:normAutofit fontScale="92500" lnSpcReduction="10000"/>
          </a:bodyPr>
          <a:lstStyle/>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לבעלי חיים, כמו לבני אדם, יש </a:t>
            </a:r>
            <a:r>
              <a:rPr lang="he-IL" sz="3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חושים </a:t>
            </a: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שונים.</a:t>
            </a:r>
            <a:endParaRPr lang="en-US"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לכן, גם חיות חוות </a:t>
            </a:r>
            <a:r>
              <a:rPr lang="he-IL" sz="3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תחושות שונים ורגשות שונים</a:t>
            </a: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כמו: עצב, כאב, שמחה, הנאה, פחד, אהבה ועוד.</a:t>
            </a:r>
            <a:endParaRPr lang="en-US"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אם נתבונן </a:t>
            </a:r>
            <a:r>
              <a:rPr lang="he-IL" sz="3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בהתנהגות</a:t>
            </a: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של החיות נוכל להבין מה </a:t>
            </a:r>
            <a:endParaRPr lang="en-US"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r>
              <a:rPr lang="en-US" sz="3200" dirty="0">
                <a:solidFill>
                  <a:srgbClr val="3B70E9"/>
                </a:solidFill>
                <a:latin typeface="Calibri" panose="020F0502020204030204" pitchFamily="34" charset="0"/>
                <a:ea typeface="Calibri" panose="020F0502020204030204" pitchFamily="34" charset="0"/>
                <a:cs typeface="Calibri" panose="020F0502020204030204" pitchFamily="34" charset="0"/>
              </a:rPr>
              <a:t>   </a:t>
            </a: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הן </a:t>
            </a:r>
            <a:r>
              <a:rPr lang="he-IL" sz="3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מרגישות.</a:t>
            </a:r>
            <a:endParaRPr lang="en-US" sz="3200" kern="1200" dirty="0">
              <a:solidFill>
                <a:srgbClr val="FF4DC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העולם שייך </a:t>
            </a:r>
            <a:r>
              <a:rPr lang="he-IL" sz="3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לחיות</a:t>
            </a: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כמו שהוא שייך </a:t>
            </a:r>
            <a:r>
              <a:rPr lang="he-IL" sz="3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לבני אדם </a:t>
            </a:r>
            <a:endParaRPr lang="en-US" sz="3200" kern="1200" dirty="0">
              <a:solidFill>
                <a:srgbClr val="FF4DC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r>
              <a:rPr lang="en-US"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a:t>
            </a:r>
            <a:r>
              <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(גם אם לפעמים זה מבלבל).</a:t>
            </a: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en-US"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en-US" sz="900" b="1" dirty="0">
              <a:solidFill>
                <a:srgbClr val="3B70E9"/>
              </a:solidFill>
            </a:endParaRPr>
          </a:p>
        </p:txBody>
      </p:sp>
      <p:sp>
        <p:nvSpPr>
          <p:cNvPr id="4" name="Title 1">
            <a:extLst>
              <a:ext uri="{FF2B5EF4-FFF2-40B4-BE49-F238E27FC236}">
                <a16:creationId xmlns:a16="http://schemas.microsoft.com/office/drawing/2014/main" id="{8E071B3C-9248-7472-9AF8-C23DBD1F0461}"/>
              </a:ext>
            </a:extLst>
          </p:cNvPr>
          <p:cNvSpPr txBox="1">
            <a:spLocks/>
          </p:cNvSpPr>
          <p:nvPr/>
        </p:nvSpPr>
        <p:spPr>
          <a:xfrm>
            <a:off x="7755159" y="157848"/>
            <a:ext cx="39523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600" b="1" dirty="0">
                <a:latin typeface="Calibri" panose="020F0502020204030204" pitchFamily="34" charset="0"/>
                <a:ea typeface="Calibri" panose="020F0502020204030204" pitchFamily="34" charset="0"/>
                <a:cs typeface="Calibri" panose="020F0502020204030204" pitchFamily="34" charset="0"/>
              </a:rPr>
              <a:t>לסיכום...</a:t>
            </a:r>
            <a:endParaRPr lang="en-US" sz="46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ink hexagon with black background&#10;&#10;Description automatically generated">
            <a:extLst>
              <a:ext uri="{FF2B5EF4-FFF2-40B4-BE49-F238E27FC236}">
                <a16:creationId xmlns:a16="http://schemas.microsoft.com/office/drawing/2014/main" id="{E567E281-061E-8144-A3A7-FD5B77392A2B}"/>
              </a:ext>
            </a:extLst>
          </p:cNvPr>
          <p:cNvPicPr>
            <a:picLocks noChangeAspect="1"/>
          </p:cNvPicPr>
          <p:nvPr/>
        </p:nvPicPr>
        <p:blipFill>
          <a:blip r:embed="rId5"/>
          <a:stretch>
            <a:fillRect/>
          </a:stretch>
        </p:blipFill>
        <p:spPr>
          <a:xfrm rot="679568">
            <a:off x="10802139" y="366773"/>
            <a:ext cx="841764" cy="731230"/>
          </a:xfrm>
          <a:prstGeom prst="rect">
            <a:avLst/>
          </a:prstGeom>
        </p:spPr>
      </p:pic>
      <p:pic>
        <p:nvPicPr>
          <p:cNvPr id="9" name="Graphic 8" descr="A brushstroke">
            <a:extLst>
              <a:ext uri="{FF2B5EF4-FFF2-40B4-BE49-F238E27FC236}">
                <a16:creationId xmlns:a16="http://schemas.microsoft.com/office/drawing/2014/main" id="{B9F5E545-5441-CEF7-0EB6-851D540968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32547" y="1757669"/>
            <a:ext cx="5699341" cy="882308"/>
          </a:xfrm>
          <a:prstGeom prst="rect">
            <a:avLst/>
          </a:prstGeom>
        </p:spPr>
      </p:pic>
      <p:pic>
        <p:nvPicPr>
          <p:cNvPr id="10" name="Graphic 9" descr="A brushstroke">
            <a:extLst>
              <a:ext uri="{FF2B5EF4-FFF2-40B4-BE49-F238E27FC236}">
                <a16:creationId xmlns:a16="http://schemas.microsoft.com/office/drawing/2014/main" id="{05563414-6693-C908-040D-0E4A53DF1E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32547" y="3178930"/>
            <a:ext cx="5699341" cy="882308"/>
          </a:xfrm>
          <a:prstGeom prst="rect">
            <a:avLst/>
          </a:prstGeom>
        </p:spPr>
      </p:pic>
      <p:pic>
        <p:nvPicPr>
          <p:cNvPr id="11" name="Graphic 10" descr="A brushstroke">
            <a:extLst>
              <a:ext uri="{FF2B5EF4-FFF2-40B4-BE49-F238E27FC236}">
                <a16:creationId xmlns:a16="http://schemas.microsoft.com/office/drawing/2014/main" id="{248C62AB-995C-2B7E-4C93-FEBF18908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32547" y="4661278"/>
            <a:ext cx="5699341" cy="882308"/>
          </a:xfrm>
          <a:prstGeom prst="rect">
            <a:avLst/>
          </a:prstGeom>
        </p:spPr>
      </p:pic>
      <p:pic>
        <p:nvPicPr>
          <p:cNvPr id="2" name="Picture 1" descr="A yellow flower with black background&#10;&#10;Description automatically generated">
            <a:extLst>
              <a:ext uri="{FF2B5EF4-FFF2-40B4-BE49-F238E27FC236}">
                <a16:creationId xmlns:a16="http://schemas.microsoft.com/office/drawing/2014/main" id="{522504EC-917B-A74C-3D2F-185C7A54B1CD}"/>
              </a:ext>
            </a:extLst>
          </p:cNvPr>
          <p:cNvPicPr>
            <a:picLocks noChangeAspect="1"/>
          </p:cNvPicPr>
          <p:nvPr/>
        </p:nvPicPr>
        <p:blipFill>
          <a:blip r:embed="rId8"/>
          <a:stretch>
            <a:fillRect/>
          </a:stretch>
        </p:blipFill>
        <p:spPr>
          <a:xfrm>
            <a:off x="375344" y="5683619"/>
            <a:ext cx="895781" cy="904738"/>
          </a:xfrm>
          <a:prstGeom prst="rect">
            <a:avLst/>
          </a:prstGeom>
        </p:spPr>
      </p:pic>
      <p:pic>
        <p:nvPicPr>
          <p:cNvPr id="6" name="Graphic 5" descr="A brushstroke">
            <a:extLst>
              <a:ext uri="{FF2B5EF4-FFF2-40B4-BE49-F238E27FC236}">
                <a16:creationId xmlns:a16="http://schemas.microsoft.com/office/drawing/2014/main" id="{8608AED1-B2A5-8BF8-4D55-D324B6D59C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395620" y="3996447"/>
            <a:ext cx="2217702" cy="1452388"/>
          </a:xfrm>
          <a:prstGeom prst="rect">
            <a:avLst/>
          </a:prstGeom>
        </p:spPr>
      </p:pic>
      <p:pic>
        <p:nvPicPr>
          <p:cNvPr id="16" name="Graphic 15" descr="A brushstroke">
            <a:extLst>
              <a:ext uri="{FF2B5EF4-FFF2-40B4-BE49-F238E27FC236}">
                <a16:creationId xmlns:a16="http://schemas.microsoft.com/office/drawing/2014/main" id="{A6D39F4D-F306-ED04-B9D4-11703767E3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155130" y="5543586"/>
            <a:ext cx="2217702" cy="1452388"/>
          </a:xfrm>
          <a:prstGeom prst="rect">
            <a:avLst/>
          </a:prstGeom>
        </p:spPr>
      </p:pic>
      <p:pic>
        <p:nvPicPr>
          <p:cNvPr id="17" name="Picture 2" descr="a close up of a cat's face with a blurry background">
            <a:extLst>
              <a:ext uri="{FF2B5EF4-FFF2-40B4-BE49-F238E27FC236}">
                <a16:creationId xmlns:a16="http://schemas.microsoft.com/office/drawing/2014/main" id="{C62A1524-3A40-9EAF-BDB6-F9331AF2D3CB}"/>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854" y="-38651"/>
            <a:ext cx="1954591" cy="1465944"/>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2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E1217-E69F-B0FE-3DA2-60676FB3F767}"/>
              </a:ext>
            </a:extLst>
          </p:cNvPr>
          <p:cNvSpPr>
            <a:spLocks noGrp="1"/>
          </p:cNvSpPr>
          <p:nvPr>
            <p:ph idx="1"/>
          </p:nvPr>
        </p:nvSpPr>
        <p:spPr>
          <a:xfrm>
            <a:off x="2860112" y="1314414"/>
            <a:ext cx="7198287" cy="5481060"/>
          </a:xfrm>
        </p:spPr>
        <p:txBody>
          <a:bodyPr>
            <a:normAutofit/>
          </a:bodyPr>
          <a:lstStyle/>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יש הרבה </a:t>
            </a:r>
            <a:r>
              <a:rPr lang="he-IL" sz="3200" dirty="0">
                <a:solidFill>
                  <a:srgbClr val="FF4DC9"/>
                </a:solidFill>
                <a:latin typeface="Calibri" panose="020F0502020204030204" pitchFamily="34" charset="0"/>
                <a:ea typeface="Calibri" panose="020F0502020204030204" pitchFamily="34" charset="0"/>
                <a:cs typeface="Calibri" panose="020F0502020204030204" pitchFamily="34" charset="0"/>
              </a:rPr>
              <a:t>דברים משותפים ודומים </a:t>
            </a: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בין בעלי חיים ובני האדם. לדוגמה, גם חיות רוצות לחיות בכיף ובהנאה וללא כאב.</a:t>
            </a:r>
          </a:p>
          <a:p>
            <a:pPr marL="0" indent="0" algn="r" rtl="1">
              <a:lnSpc>
                <a:spcPct val="120000"/>
              </a:lnSpc>
              <a:spcBef>
                <a:spcPts val="0"/>
              </a:spcBef>
              <a:buNone/>
            </a:pPr>
            <a:endPar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buBlip>
                <a:blip r:embed="rId3">
                  <a:extLst>
                    <a:ext uri="{96DAC541-7B7A-43D3-8B79-37D633B846F1}">
                      <asvg:svgBlip xmlns:asvg="http://schemas.microsoft.com/office/drawing/2016/SVG/main" r:embed="rId4"/>
                    </a:ext>
                  </a:extLst>
                </a:blip>
              </a:buBlip>
            </a:pP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לכן, עלינו </a:t>
            </a:r>
            <a:r>
              <a:rPr lang="he-IL" sz="3200" dirty="0">
                <a:solidFill>
                  <a:srgbClr val="FF4DC9"/>
                </a:solidFill>
                <a:latin typeface="Calibri" panose="020F0502020204030204" pitchFamily="34" charset="0"/>
                <a:ea typeface="Calibri" panose="020F0502020204030204" pitchFamily="34" charset="0"/>
                <a:cs typeface="Calibri" panose="020F0502020204030204" pitchFamily="34" charset="0"/>
              </a:rPr>
              <a:t>לצמצם את הפגיעה </a:t>
            </a: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בבעלי חיים </a:t>
            </a:r>
            <a:r>
              <a:rPr lang="he-IL" sz="3200" dirty="0">
                <a:solidFill>
                  <a:srgbClr val="FF4DC9"/>
                </a:solidFill>
                <a:latin typeface="Calibri" panose="020F0502020204030204" pitchFamily="34" charset="0"/>
                <a:ea typeface="Calibri" panose="020F0502020204030204" pitchFamily="34" charset="0"/>
                <a:cs typeface="Calibri" panose="020F0502020204030204" pitchFamily="34" charset="0"/>
              </a:rPr>
              <a:t>ולעזור</a:t>
            </a: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 להם.</a:t>
            </a:r>
            <a:endParaRPr lang="en-US" sz="3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3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buBlip>
                <a:blip r:embed="rId3">
                  <a:extLst>
                    <a:ext uri="{96DAC541-7B7A-43D3-8B79-37D633B846F1}">
                      <asvg:svgBlip xmlns:asvg="http://schemas.microsoft.com/office/drawing/2016/SVG/main" r:embed="rId4"/>
                    </a:ext>
                  </a:extLst>
                </a:blip>
              </a:buBlip>
            </a:pP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כשנעשה זאת, נוכל להיות חברים </a:t>
            </a:r>
            <a:r>
              <a:rPr lang="he-IL" sz="3200" dirty="0">
                <a:solidFill>
                  <a:srgbClr val="FF4DC9"/>
                </a:solidFill>
                <a:latin typeface="Calibri" panose="020F0502020204030204" pitchFamily="34" charset="0"/>
                <a:ea typeface="Calibri" panose="020F0502020204030204" pitchFamily="34" charset="0"/>
                <a:cs typeface="Calibri" panose="020F0502020204030204" pitchFamily="34" charset="0"/>
              </a:rPr>
              <a:t>טובים יותר </a:t>
            </a:r>
            <a:r>
              <a:rPr lang="he-IL" sz="3200" dirty="0">
                <a:solidFill>
                  <a:srgbClr val="3B70E9"/>
                </a:solidFill>
                <a:latin typeface="Calibri" panose="020F0502020204030204" pitchFamily="34" charset="0"/>
                <a:ea typeface="Calibri" panose="020F0502020204030204" pitchFamily="34" charset="0"/>
                <a:cs typeface="Calibri" panose="020F0502020204030204" pitchFamily="34" charset="0"/>
              </a:rPr>
              <a:t>שלהם ולגלות עליהם דברים מדהימים!</a:t>
            </a: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en-US" sz="9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en-US" sz="900" b="1" dirty="0">
              <a:solidFill>
                <a:srgbClr val="3B70E9"/>
              </a:solidFill>
            </a:endParaRPr>
          </a:p>
        </p:txBody>
      </p:sp>
      <p:sp>
        <p:nvSpPr>
          <p:cNvPr id="4" name="Title 1">
            <a:extLst>
              <a:ext uri="{FF2B5EF4-FFF2-40B4-BE49-F238E27FC236}">
                <a16:creationId xmlns:a16="http://schemas.microsoft.com/office/drawing/2014/main" id="{8E071B3C-9248-7472-9AF8-C23DBD1F0461}"/>
              </a:ext>
            </a:extLst>
          </p:cNvPr>
          <p:cNvSpPr txBox="1">
            <a:spLocks/>
          </p:cNvSpPr>
          <p:nvPr/>
        </p:nvSpPr>
        <p:spPr>
          <a:xfrm>
            <a:off x="7755159" y="157848"/>
            <a:ext cx="39523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600" b="1" dirty="0">
                <a:latin typeface="Calibri" panose="020F0502020204030204" pitchFamily="34" charset="0"/>
                <a:ea typeface="Calibri" panose="020F0502020204030204" pitchFamily="34" charset="0"/>
                <a:cs typeface="Calibri" panose="020F0502020204030204" pitchFamily="34" charset="0"/>
              </a:rPr>
              <a:t>לסיכום...</a:t>
            </a:r>
            <a:endParaRPr lang="en-US" sz="46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ink hexagon with black background&#10;&#10;Description automatically generated">
            <a:extLst>
              <a:ext uri="{FF2B5EF4-FFF2-40B4-BE49-F238E27FC236}">
                <a16:creationId xmlns:a16="http://schemas.microsoft.com/office/drawing/2014/main" id="{E567E281-061E-8144-A3A7-FD5B77392A2B}"/>
              </a:ext>
            </a:extLst>
          </p:cNvPr>
          <p:cNvPicPr>
            <a:picLocks noChangeAspect="1"/>
          </p:cNvPicPr>
          <p:nvPr/>
        </p:nvPicPr>
        <p:blipFill>
          <a:blip r:embed="rId5"/>
          <a:stretch>
            <a:fillRect/>
          </a:stretch>
        </p:blipFill>
        <p:spPr>
          <a:xfrm rot="679568">
            <a:off x="10802139" y="366773"/>
            <a:ext cx="841764" cy="731230"/>
          </a:xfrm>
          <a:prstGeom prst="rect">
            <a:avLst/>
          </a:prstGeom>
        </p:spPr>
      </p:pic>
      <p:pic>
        <p:nvPicPr>
          <p:cNvPr id="10" name="Graphic 9" descr="A brushstroke">
            <a:extLst>
              <a:ext uri="{FF2B5EF4-FFF2-40B4-BE49-F238E27FC236}">
                <a16:creationId xmlns:a16="http://schemas.microsoft.com/office/drawing/2014/main" id="{05563414-6693-C908-040D-0E4A53DF1E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32547" y="2968236"/>
            <a:ext cx="5699341" cy="882308"/>
          </a:xfrm>
          <a:prstGeom prst="rect">
            <a:avLst/>
          </a:prstGeom>
        </p:spPr>
      </p:pic>
      <p:pic>
        <p:nvPicPr>
          <p:cNvPr id="11" name="Graphic 10" descr="A brushstroke">
            <a:extLst>
              <a:ext uri="{FF2B5EF4-FFF2-40B4-BE49-F238E27FC236}">
                <a16:creationId xmlns:a16="http://schemas.microsoft.com/office/drawing/2014/main" id="{248C62AB-995C-2B7E-4C93-FEBF18908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32547" y="4661278"/>
            <a:ext cx="5699341" cy="882308"/>
          </a:xfrm>
          <a:prstGeom prst="rect">
            <a:avLst/>
          </a:prstGeom>
        </p:spPr>
      </p:pic>
      <p:pic>
        <p:nvPicPr>
          <p:cNvPr id="2" name="Picture 1" descr="A yellow flower with black background&#10;&#10;Description automatically generated">
            <a:extLst>
              <a:ext uri="{FF2B5EF4-FFF2-40B4-BE49-F238E27FC236}">
                <a16:creationId xmlns:a16="http://schemas.microsoft.com/office/drawing/2014/main" id="{522504EC-917B-A74C-3D2F-185C7A54B1CD}"/>
              </a:ext>
            </a:extLst>
          </p:cNvPr>
          <p:cNvPicPr>
            <a:picLocks noChangeAspect="1"/>
          </p:cNvPicPr>
          <p:nvPr/>
        </p:nvPicPr>
        <p:blipFill>
          <a:blip r:embed="rId8"/>
          <a:stretch>
            <a:fillRect/>
          </a:stretch>
        </p:blipFill>
        <p:spPr>
          <a:xfrm>
            <a:off x="375344" y="5683619"/>
            <a:ext cx="895781" cy="904738"/>
          </a:xfrm>
          <a:prstGeom prst="rect">
            <a:avLst/>
          </a:prstGeom>
        </p:spPr>
      </p:pic>
      <p:pic>
        <p:nvPicPr>
          <p:cNvPr id="6" name="Graphic 5" descr="A brushstroke">
            <a:extLst>
              <a:ext uri="{FF2B5EF4-FFF2-40B4-BE49-F238E27FC236}">
                <a16:creationId xmlns:a16="http://schemas.microsoft.com/office/drawing/2014/main" id="{8608AED1-B2A5-8BF8-4D55-D324B6D59C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395620" y="3996447"/>
            <a:ext cx="2217702" cy="1452388"/>
          </a:xfrm>
          <a:prstGeom prst="rect">
            <a:avLst/>
          </a:prstGeom>
        </p:spPr>
      </p:pic>
      <p:pic>
        <p:nvPicPr>
          <p:cNvPr id="16" name="Graphic 15" descr="A brushstroke">
            <a:extLst>
              <a:ext uri="{FF2B5EF4-FFF2-40B4-BE49-F238E27FC236}">
                <a16:creationId xmlns:a16="http://schemas.microsoft.com/office/drawing/2014/main" id="{A6D39F4D-F306-ED04-B9D4-11703767E3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155130" y="5543586"/>
            <a:ext cx="2217702" cy="1452388"/>
          </a:xfrm>
          <a:prstGeom prst="rect">
            <a:avLst/>
          </a:prstGeom>
        </p:spPr>
      </p:pic>
      <p:pic>
        <p:nvPicPr>
          <p:cNvPr id="7" name="Picture 2" descr="a close up of a cat's face with a blurry background">
            <a:extLst>
              <a:ext uri="{FF2B5EF4-FFF2-40B4-BE49-F238E27FC236}">
                <a16:creationId xmlns:a16="http://schemas.microsoft.com/office/drawing/2014/main" id="{329E742F-D2AA-1609-1560-811189BB23C2}"/>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854" y="-38651"/>
            <a:ext cx="1954591" cy="1465944"/>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22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E1217-E69F-B0FE-3DA2-60676FB3F767}"/>
              </a:ext>
            </a:extLst>
          </p:cNvPr>
          <p:cNvSpPr>
            <a:spLocks noGrp="1"/>
          </p:cNvSpPr>
          <p:nvPr>
            <p:ph idx="1"/>
          </p:nvPr>
        </p:nvSpPr>
        <p:spPr>
          <a:xfrm>
            <a:off x="5761973" y="1306928"/>
            <a:ext cx="6162805" cy="5481060"/>
          </a:xfrm>
        </p:spPr>
        <p:txBody>
          <a:bodyPr>
            <a:normAutofit fontScale="25000" lnSpcReduction="20000"/>
          </a:bodyPr>
          <a:lstStyle/>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לבעלי חיים, כמו לבני אדם, יש </a:t>
            </a:r>
            <a:r>
              <a:rPr lang="he-IL"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חושים </a:t>
            </a: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שונים.</a:t>
            </a:r>
            <a:endParaRPr lang="en-US"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לכן, גם חיות חוות </a:t>
            </a:r>
            <a:r>
              <a:rPr lang="he-IL"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תחושות שונים ורגשות שונים</a:t>
            </a: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כמו: עצב, כאב, שמחה, הנאה, פחד, אהבה ועוד.</a:t>
            </a:r>
            <a:endParaRPr lang="en-US"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אם נתבונן </a:t>
            </a:r>
            <a:r>
              <a:rPr lang="he-IL"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בהתנהגות</a:t>
            </a: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של החיות נוכל להבין מה הן </a:t>
            </a:r>
            <a:r>
              <a:rPr lang="he-IL"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מרגישות.</a:t>
            </a:r>
            <a:endParaRPr lang="en-US"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20000"/>
              </a:lnSpc>
              <a:spcBef>
                <a:spcPts val="0"/>
              </a:spcBef>
              <a:buNone/>
            </a:pPr>
            <a:endPar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spcBef>
                <a:spcPts val="0"/>
              </a:spcBef>
              <a:buBlip>
                <a:blip r:embed="rId3">
                  <a:extLst>
                    <a:ext uri="{96DAC541-7B7A-43D3-8B79-37D633B846F1}">
                      <asvg:svgBlip xmlns:asvg="http://schemas.microsoft.com/office/drawing/2016/SVG/main" r:embed="rId4"/>
                    </a:ext>
                  </a:extLst>
                </a:blip>
              </a:buBlip>
            </a:pP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העולם שייך </a:t>
            </a:r>
            <a:r>
              <a:rPr lang="he-IL"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לחיות</a:t>
            </a: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כמו שהוא שייך </a:t>
            </a:r>
            <a:r>
              <a:rPr lang="he-IL" sz="112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לבני אדם </a:t>
            </a:r>
            <a:r>
              <a:rPr lang="he-IL" sz="112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(גם אם לפעמים זה מבלבל).</a:t>
            </a:r>
          </a:p>
          <a:p>
            <a:pPr algn="r" rtl="1">
              <a:lnSpc>
                <a:spcPct val="120000"/>
              </a:lnSpc>
            </a:pPr>
            <a:endParaRPr lang="he-IL" sz="32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32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32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he-IL" sz="32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en-US" sz="3200" b="1"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lnSpc>
                <a:spcPct val="120000"/>
              </a:lnSpc>
            </a:pPr>
            <a:endParaRPr lang="en-US" sz="3200" b="1" dirty="0">
              <a:solidFill>
                <a:srgbClr val="3B70E9"/>
              </a:solidFill>
            </a:endParaRPr>
          </a:p>
        </p:txBody>
      </p:sp>
      <p:pic>
        <p:nvPicPr>
          <p:cNvPr id="16" name="Picture 15" descr="A blue sign with white letters&#10;&#10;Description automatically generated">
            <a:hlinkClick r:id="rId5"/>
            <a:extLst>
              <a:ext uri="{FF2B5EF4-FFF2-40B4-BE49-F238E27FC236}">
                <a16:creationId xmlns:a16="http://schemas.microsoft.com/office/drawing/2014/main" id="{4C4F8FE2-9E78-4A6A-E45E-C3BB65AAE09B}"/>
              </a:ext>
            </a:extLst>
          </p:cNvPr>
          <p:cNvPicPr>
            <a:picLocks noChangeAspect="1"/>
          </p:cNvPicPr>
          <p:nvPr/>
        </p:nvPicPr>
        <p:blipFill>
          <a:blip r:embed="rId6"/>
          <a:stretch>
            <a:fillRect/>
          </a:stretch>
        </p:blipFill>
        <p:spPr>
          <a:xfrm>
            <a:off x="745015" y="6151128"/>
            <a:ext cx="3029816" cy="414677"/>
          </a:xfrm>
          <a:prstGeom prst="rect">
            <a:avLst/>
          </a:prstGeom>
        </p:spPr>
      </p:pic>
      <p:cxnSp>
        <p:nvCxnSpPr>
          <p:cNvPr id="17" name="Straight Connector 16">
            <a:extLst>
              <a:ext uri="{FF2B5EF4-FFF2-40B4-BE49-F238E27FC236}">
                <a16:creationId xmlns:a16="http://schemas.microsoft.com/office/drawing/2014/main" id="{01A1E28A-E6B4-BEC9-B060-7E38B5403DBD}"/>
              </a:ext>
            </a:extLst>
          </p:cNvPr>
          <p:cNvCxnSpPr>
            <a:cxnSpLocks/>
          </p:cNvCxnSpPr>
          <p:nvPr/>
        </p:nvCxnSpPr>
        <p:spPr>
          <a:xfrm>
            <a:off x="753508" y="5852160"/>
            <a:ext cx="5597188" cy="0"/>
          </a:xfrm>
          <a:prstGeom prst="line">
            <a:avLst/>
          </a:prstGeom>
          <a:ln w="38100" cap="rnd">
            <a:solidFill>
              <a:srgbClr val="3B70E9"/>
            </a:solidFill>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8E071B3C-9248-7472-9AF8-C23DBD1F0461}"/>
              </a:ext>
            </a:extLst>
          </p:cNvPr>
          <p:cNvSpPr txBox="1">
            <a:spLocks/>
          </p:cNvSpPr>
          <p:nvPr/>
        </p:nvSpPr>
        <p:spPr>
          <a:xfrm>
            <a:off x="7755159" y="157848"/>
            <a:ext cx="39523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600" b="1" dirty="0">
                <a:latin typeface="Calibri" panose="020F0502020204030204" pitchFamily="34" charset="0"/>
                <a:ea typeface="Calibri" panose="020F0502020204030204" pitchFamily="34" charset="0"/>
                <a:cs typeface="Calibri" panose="020F0502020204030204" pitchFamily="34" charset="0"/>
              </a:rPr>
              <a:t>לסיכום...</a:t>
            </a:r>
            <a:endParaRPr lang="en-US" sz="46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ink hexagon with black background&#10;&#10;Description automatically generated">
            <a:extLst>
              <a:ext uri="{FF2B5EF4-FFF2-40B4-BE49-F238E27FC236}">
                <a16:creationId xmlns:a16="http://schemas.microsoft.com/office/drawing/2014/main" id="{E567E281-061E-8144-A3A7-FD5B77392A2B}"/>
              </a:ext>
            </a:extLst>
          </p:cNvPr>
          <p:cNvPicPr>
            <a:picLocks noChangeAspect="1"/>
          </p:cNvPicPr>
          <p:nvPr/>
        </p:nvPicPr>
        <p:blipFill>
          <a:blip r:embed="rId7"/>
          <a:stretch>
            <a:fillRect/>
          </a:stretch>
        </p:blipFill>
        <p:spPr>
          <a:xfrm rot="679568">
            <a:off x="10802139" y="366773"/>
            <a:ext cx="841764" cy="731230"/>
          </a:xfrm>
          <a:prstGeom prst="rect">
            <a:avLst/>
          </a:prstGeom>
        </p:spPr>
      </p:pic>
      <p:sp>
        <p:nvSpPr>
          <p:cNvPr id="7" name="TextBox 6">
            <a:extLst>
              <a:ext uri="{FF2B5EF4-FFF2-40B4-BE49-F238E27FC236}">
                <a16:creationId xmlns:a16="http://schemas.microsoft.com/office/drawing/2014/main" id="{AB65C3DB-F6F6-C7AD-364E-B3D8A3E2868C}"/>
              </a:ext>
            </a:extLst>
          </p:cNvPr>
          <p:cNvSpPr txBox="1"/>
          <p:nvPr/>
        </p:nvSpPr>
        <p:spPr>
          <a:xfrm>
            <a:off x="141963" y="1306928"/>
            <a:ext cx="5189800" cy="4401205"/>
          </a:xfrm>
          <a:prstGeom prst="rect">
            <a:avLst/>
          </a:prstGeom>
          <a:noFill/>
        </p:spPr>
        <p:txBody>
          <a:bodyPr wrap="square">
            <a:spAutoFit/>
          </a:bodyPr>
          <a:lstStyle/>
          <a:p>
            <a:pPr algn="r" rtl="1">
              <a:buBlip>
                <a:blip r:embed="rId3">
                  <a:extLst>
                    <a:ext uri="{96DAC541-7B7A-43D3-8B79-37D633B846F1}">
                      <asvg:svgBlip xmlns:asvg="http://schemas.microsoft.com/office/drawing/2016/SVG/main" r:embed="rId4"/>
                    </a:ext>
                  </a:extLst>
                </a:blip>
              </a:buBlip>
            </a:pP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יש הרבה דברים </a:t>
            </a:r>
            <a:r>
              <a:rPr lang="he-IL" sz="28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משותפים ודומים </a:t>
            </a: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בין בעלי חיים ובני האדם. לדוגמה, גם חיות רוצות לחיות </a:t>
            </a:r>
            <a:r>
              <a:rPr lang="he-IL" sz="28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בכיף ובהנאה </a:t>
            </a: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וללא כאב.</a:t>
            </a:r>
            <a:endParaRPr lang="en-US" sz="28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endPar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buBlip>
                <a:blip r:embed="rId3">
                  <a:extLst>
                    <a:ext uri="{96DAC541-7B7A-43D3-8B79-37D633B846F1}">
                      <asvg:svgBlip xmlns:asvg="http://schemas.microsoft.com/office/drawing/2016/SVG/main" r:embed="rId4"/>
                    </a:ext>
                  </a:extLst>
                </a:blip>
              </a:buBlip>
            </a:pP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לכן, עלינו </a:t>
            </a:r>
            <a:r>
              <a:rPr lang="he-IL" sz="28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לצמצם את הפגיעה </a:t>
            </a: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בבעלי חיים </a:t>
            </a:r>
            <a:r>
              <a:rPr lang="he-IL" sz="28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ולעזור</a:t>
            </a: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 להם.</a:t>
            </a:r>
            <a:endParaRPr lang="en-US" sz="28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endPar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endParaRPr>
          </a:p>
          <a:p>
            <a:pPr algn="r" rtl="1">
              <a:buBlip>
                <a:blip r:embed="rId3">
                  <a:extLst>
                    <a:ext uri="{96DAC541-7B7A-43D3-8B79-37D633B846F1}">
                      <asvg:svgBlip xmlns:asvg="http://schemas.microsoft.com/office/drawing/2016/SVG/main" r:embed="rId4"/>
                    </a:ext>
                  </a:extLst>
                </a:blip>
              </a:buBlip>
            </a:pP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כשנעשה זאת, נוכל להיות חברים </a:t>
            </a:r>
            <a:r>
              <a:rPr lang="he-IL" sz="2800" kern="1200" dirty="0">
                <a:solidFill>
                  <a:srgbClr val="FF4DC9"/>
                </a:solidFill>
                <a:latin typeface="Calibri" panose="020F0502020204030204" pitchFamily="34" charset="0"/>
                <a:ea typeface="Calibri" panose="020F0502020204030204" pitchFamily="34" charset="0"/>
                <a:cs typeface="Calibri" panose="020F0502020204030204" pitchFamily="34" charset="0"/>
              </a:rPr>
              <a:t>טובים יותר </a:t>
            </a:r>
            <a:r>
              <a:rPr lang="he-IL" sz="2800" kern="1200" dirty="0">
                <a:solidFill>
                  <a:srgbClr val="3B70E9"/>
                </a:solidFill>
                <a:latin typeface="Calibri" panose="020F0502020204030204" pitchFamily="34" charset="0"/>
                <a:ea typeface="Calibri" panose="020F0502020204030204" pitchFamily="34" charset="0"/>
                <a:cs typeface="Calibri" panose="020F0502020204030204" pitchFamily="34" charset="0"/>
              </a:rPr>
              <a:t>שלהם ולגלות עליהם דברים מדהימים!</a:t>
            </a:r>
          </a:p>
        </p:txBody>
      </p:sp>
      <p:pic>
        <p:nvPicPr>
          <p:cNvPr id="9" name="Graphic 8" descr="A brushstroke">
            <a:extLst>
              <a:ext uri="{FF2B5EF4-FFF2-40B4-BE49-F238E27FC236}">
                <a16:creationId xmlns:a16="http://schemas.microsoft.com/office/drawing/2014/main" id="{B9F5E545-5441-CEF7-0EB6-851D540968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0696" y="1616797"/>
            <a:ext cx="5699341" cy="882308"/>
          </a:xfrm>
          <a:prstGeom prst="rect">
            <a:avLst/>
          </a:prstGeom>
        </p:spPr>
      </p:pic>
      <p:pic>
        <p:nvPicPr>
          <p:cNvPr id="10" name="Graphic 9" descr="A brushstroke">
            <a:extLst>
              <a:ext uri="{FF2B5EF4-FFF2-40B4-BE49-F238E27FC236}">
                <a16:creationId xmlns:a16="http://schemas.microsoft.com/office/drawing/2014/main" id="{05563414-6693-C908-040D-0E4A53DF1E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0696" y="3320084"/>
            <a:ext cx="5699341" cy="882308"/>
          </a:xfrm>
          <a:prstGeom prst="rect">
            <a:avLst/>
          </a:prstGeom>
        </p:spPr>
      </p:pic>
      <p:pic>
        <p:nvPicPr>
          <p:cNvPr id="11" name="Graphic 10" descr="A brushstroke">
            <a:extLst>
              <a:ext uri="{FF2B5EF4-FFF2-40B4-BE49-F238E27FC236}">
                <a16:creationId xmlns:a16="http://schemas.microsoft.com/office/drawing/2014/main" id="{248C62AB-995C-2B7E-4C93-FEBF18908F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0696" y="4582217"/>
            <a:ext cx="5699341" cy="882308"/>
          </a:xfrm>
          <a:prstGeom prst="rect">
            <a:avLst/>
          </a:prstGeom>
        </p:spPr>
      </p:pic>
      <p:pic>
        <p:nvPicPr>
          <p:cNvPr id="13" name="Graphic 12" descr="A brushstroke">
            <a:extLst>
              <a:ext uri="{FF2B5EF4-FFF2-40B4-BE49-F238E27FC236}">
                <a16:creationId xmlns:a16="http://schemas.microsoft.com/office/drawing/2014/main" id="{69EB148E-D4D0-892C-8B21-8C99D9464A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145" y="2437776"/>
            <a:ext cx="5699341" cy="882308"/>
          </a:xfrm>
          <a:prstGeom prst="rect">
            <a:avLst/>
          </a:prstGeom>
        </p:spPr>
      </p:pic>
      <p:pic>
        <p:nvPicPr>
          <p:cNvPr id="14" name="Graphic 13" descr="A brushstroke">
            <a:extLst>
              <a:ext uri="{FF2B5EF4-FFF2-40B4-BE49-F238E27FC236}">
                <a16:creationId xmlns:a16="http://schemas.microsoft.com/office/drawing/2014/main" id="{EA63BF1C-FDDF-D028-8876-4AAD377324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50" y="3699909"/>
            <a:ext cx="5699341" cy="882308"/>
          </a:xfrm>
          <a:prstGeom prst="rect">
            <a:avLst/>
          </a:prstGeom>
        </p:spPr>
      </p:pic>
      <p:pic>
        <p:nvPicPr>
          <p:cNvPr id="20" name="Picture 2" descr="a close up of a cat's face with a blurry background">
            <a:extLst>
              <a:ext uri="{FF2B5EF4-FFF2-40B4-BE49-F238E27FC236}">
                <a16:creationId xmlns:a16="http://schemas.microsoft.com/office/drawing/2014/main" id="{0E767B83-BA94-4CCB-F210-C0662F93B66B}"/>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854" y="-38651"/>
            <a:ext cx="1954591" cy="1465944"/>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89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Arc 47">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0F7219E-C699-0C59-0F10-E0981A0A303F}"/>
              </a:ext>
            </a:extLst>
          </p:cNvPr>
          <p:cNvSpPr txBox="1"/>
          <p:nvPr/>
        </p:nvSpPr>
        <p:spPr>
          <a:xfrm>
            <a:off x="6417732" y="957716"/>
            <a:ext cx="5130798" cy="1944696"/>
          </a:xfrm>
          <a:prstGeom prst="rect">
            <a:avLst/>
          </a:prstGeom>
        </p:spPr>
        <p:txBody>
          <a:bodyPr vert="horz" lIns="91440" tIns="45720" rIns="91440" bIns="45720" rtlCol="0" anchor="b">
            <a:normAutofit/>
          </a:bodyPr>
          <a:lstStyle/>
          <a:p>
            <a:pPr marL="0" algn="ctr" rtl="1">
              <a:lnSpc>
                <a:spcPct val="90000"/>
              </a:lnSpc>
              <a:spcBef>
                <a:spcPct val="0"/>
              </a:spcBef>
              <a:spcAft>
                <a:spcPts val="600"/>
              </a:spcAft>
            </a:pPr>
            <a:r>
              <a:rPr lang="en-US" sz="6000" b="1" kern="1200" dirty="0" err="1">
                <a:latin typeface="Calibri" panose="020F0502020204030204" pitchFamily="34" charset="0"/>
                <a:ea typeface="Calibri" panose="020F0502020204030204" pitchFamily="34" charset="0"/>
                <a:cs typeface="Calibri" panose="020F0502020204030204" pitchFamily="34" charset="0"/>
              </a:rPr>
              <a:t>אילו</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solidFill>
                  <a:srgbClr val="3B70E9"/>
                </a:solidFill>
                <a:latin typeface="Calibri" panose="020F0502020204030204" pitchFamily="34" charset="0"/>
                <a:ea typeface="Calibri" panose="020F0502020204030204" pitchFamily="34" charset="0"/>
                <a:cs typeface="Calibri" panose="020F0502020204030204" pitchFamily="34" charset="0"/>
              </a:rPr>
              <a:t>חושים</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latin typeface="Calibri" panose="020F0502020204030204" pitchFamily="34" charset="0"/>
                <a:ea typeface="Calibri" panose="020F0502020204030204" pitchFamily="34" charset="0"/>
                <a:cs typeface="Calibri" panose="020F0502020204030204" pitchFamily="34" charset="0"/>
              </a:rPr>
              <a:t>יש</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latin typeface="Calibri" panose="020F0502020204030204" pitchFamily="34" charset="0"/>
                <a:ea typeface="Calibri" panose="020F0502020204030204" pitchFamily="34" charset="0"/>
                <a:cs typeface="Calibri" panose="020F0502020204030204" pitchFamily="34" charset="0"/>
              </a:rPr>
              <a:t>לבני</a:t>
            </a:r>
            <a:r>
              <a:rPr lang="en-US" sz="6000" b="1" kern="1200" dirty="0">
                <a:latin typeface="Calibri" panose="020F0502020204030204" pitchFamily="34" charset="0"/>
                <a:ea typeface="Calibri" panose="020F0502020204030204" pitchFamily="34" charset="0"/>
                <a:cs typeface="Calibri" panose="020F0502020204030204" pitchFamily="34" charset="0"/>
              </a:rPr>
              <a:t> </a:t>
            </a:r>
            <a:r>
              <a:rPr lang="en-US" sz="6000" b="1" kern="1200" dirty="0" err="1">
                <a:latin typeface="Calibri" panose="020F0502020204030204" pitchFamily="34" charset="0"/>
                <a:ea typeface="Calibri" panose="020F0502020204030204" pitchFamily="34" charset="0"/>
                <a:cs typeface="Calibri" panose="020F0502020204030204" pitchFamily="34" charset="0"/>
              </a:rPr>
              <a:t>אדם</a:t>
            </a:r>
            <a:r>
              <a:rPr lang="en-US" sz="6000" b="1" kern="1200" dirty="0">
                <a:latin typeface="Calibri" panose="020F0502020204030204" pitchFamily="34" charset="0"/>
                <a:ea typeface="Calibri" panose="020F0502020204030204" pitchFamily="34" charset="0"/>
                <a:cs typeface="Calibri" panose="020F0502020204030204" pitchFamily="34" charset="0"/>
              </a:rPr>
              <a:t>?</a:t>
            </a:r>
          </a:p>
        </p:txBody>
      </p:sp>
      <p:sp>
        <p:nvSpPr>
          <p:cNvPr id="49" name="Oval 48">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pink flower with a black background&#10;&#10;Description automatically generated">
            <a:extLst>
              <a:ext uri="{FF2B5EF4-FFF2-40B4-BE49-F238E27FC236}">
                <a16:creationId xmlns:a16="http://schemas.microsoft.com/office/drawing/2014/main" id="{EC45D218-FB4E-C8F0-75B4-CB8C25519524}"/>
              </a:ext>
            </a:extLst>
          </p:cNvPr>
          <p:cNvPicPr>
            <a:picLocks noChangeAspect="1"/>
          </p:cNvPicPr>
          <p:nvPr/>
        </p:nvPicPr>
        <p:blipFill>
          <a:blip r:embed="rId3"/>
          <a:stretch>
            <a:fillRect/>
          </a:stretch>
        </p:blipFill>
        <p:spPr>
          <a:xfrm>
            <a:off x="9855678" y="366286"/>
            <a:ext cx="843522" cy="851957"/>
          </a:xfrm>
          <a:prstGeom prst="rect">
            <a:avLst/>
          </a:prstGeom>
        </p:spPr>
      </p:pic>
      <p:pic>
        <p:nvPicPr>
          <p:cNvPr id="22" name="Graphic 21" descr="A brushstroke">
            <a:extLst>
              <a:ext uri="{FF2B5EF4-FFF2-40B4-BE49-F238E27FC236}">
                <a16:creationId xmlns:a16="http://schemas.microsoft.com/office/drawing/2014/main" id="{B1A46737-7A74-6DFB-985B-F14195EFED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0786" y="4355178"/>
            <a:ext cx="3174410" cy="3174410"/>
          </a:xfrm>
          <a:prstGeom prst="rect">
            <a:avLst/>
          </a:prstGeom>
        </p:spPr>
      </p:pic>
      <p:pic>
        <p:nvPicPr>
          <p:cNvPr id="10" name="Graphic 9" descr="A brushstroke">
            <a:extLst>
              <a:ext uri="{FF2B5EF4-FFF2-40B4-BE49-F238E27FC236}">
                <a16:creationId xmlns:a16="http://schemas.microsoft.com/office/drawing/2014/main" id="{80B2C7A5-88D4-9245-D98E-78ACDCEDB8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222985">
            <a:off x="9696331" y="3947637"/>
            <a:ext cx="2553364" cy="2837825"/>
          </a:xfrm>
          <a:prstGeom prst="rect">
            <a:avLst/>
          </a:prstGeom>
        </p:spPr>
      </p:pic>
      <p:pic>
        <p:nvPicPr>
          <p:cNvPr id="23" name="Graphic 22" descr="A brushstroke">
            <a:extLst>
              <a:ext uri="{FF2B5EF4-FFF2-40B4-BE49-F238E27FC236}">
                <a16:creationId xmlns:a16="http://schemas.microsoft.com/office/drawing/2014/main" id="{EB8971D3-F568-9662-712E-01681B0D01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02934">
            <a:off x="8760659" y="4554542"/>
            <a:ext cx="3479597" cy="1936724"/>
          </a:xfrm>
          <a:prstGeom prst="rect">
            <a:avLst/>
          </a:prstGeom>
        </p:spPr>
      </p:pic>
      <p:pic>
        <p:nvPicPr>
          <p:cNvPr id="25" name="Picture 24">
            <a:extLst>
              <a:ext uri="{FF2B5EF4-FFF2-40B4-BE49-F238E27FC236}">
                <a16:creationId xmlns:a16="http://schemas.microsoft.com/office/drawing/2014/main" id="{81CEB85A-DE48-5281-8AFF-C05F3C3C0AEC}"/>
              </a:ext>
            </a:extLst>
          </p:cNvPr>
          <p:cNvPicPr>
            <a:picLocks noChangeAspect="1"/>
          </p:cNvPicPr>
          <p:nvPr/>
        </p:nvPicPr>
        <p:blipFill>
          <a:blip r:embed="rId10"/>
          <a:stretch>
            <a:fillRect/>
          </a:stretch>
        </p:blipFill>
        <p:spPr>
          <a:xfrm>
            <a:off x="334725" y="417061"/>
            <a:ext cx="6083007" cy="6083007"/>
          </a:xfrm>
          <a:prstGeom prst="rect">
            <a:avLst/>
          </a:prstGeom>
        </p:spPr>
      </p:pic>
      <p:sp>
        <p:nvSpPr>
          <p:cNvPr id="2" name="Rounded Rectangle 6">
            <a:extLst>
              <a:ext uri="{FF2B5EF4-FFF2-40B4-BE49-F238E27FC236}">
                <a16:creationId xmlns:a16="http://schemas.microsoft.com/office/drawing/2014/main" id="{D1BB199B-FD16-73FE-6212-E641C2737BE0}"/>
              </a:ext>
            </a:extLst>
          </p:cNvPr>
          <p:cNvSpPr/>
          <p:nvPr/>
        </p:nvSpPr>
        <p:spPr>
          <a:xfrm>
            <a:off x="2729709" y="765782"/>
            <a:ext cx="1058062" cy="904920"/>
          </a:xfrm>
          <a:prstGeom prst="roundRect">
            <a:avLst>
              <a:gd name="adj" fmla="val 50000"/>
            </a:avLst>
          </a:prstGeom>
          <a:solidFill>
            <a:srgbClr val="FF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 name="TextBox 2">
            <a:extLst>
              <a:ext uri="{FF2B5EF4-FFF2-40B4-BE49-F238E27FC236}">
                <a16:creationId xmlns:a16="http://schemas.microsoft.com/office/drawing/2014/main" id="{ACBCA8C1-A5BD-FDE3-12EB-E576EDE0FF2E}"/>
              </a:ext>
            </a:extLst>
          </p:cNvPr>
          <p:cNvSpPr txBox="1"/>
          <p:nvPr/>
        </p:nvSpPr>
        <p:spPr>
          <a:xfrm>
            <a:off x="2729709" y="925855"/>
            <a:ext cx="1024535" cy="584775"/>
          </a:xfrm>
          <a:prstGeom prst="rect">
            <a:avLst/>
          </a:prstGeom>
          <a:noFill/>
        </p:spPr>
        <p:txBody>
          <a:bodyPr wrap="square" rtlCol="0">
            <a:spAutoFit/>
          </a:bodyPr>
          <a:lstStyle/>
          <a:p>
            <a:pPr marL="0" algn="r" defTabSz="914400" rtl="1" eaLnBrk="1" latinLnBrk="0" hangingPunct="1"/>
            <a:r>
              <a:rPr lang="he-IL" sz="3200" b="1" dirty="0">
                <a:solidFill>
                  <a:schemeClr val="bg1"/>
                </a:solidFill>
                <a:latin typeface="Calibri" panose="020F0502020204030204" pitchFamily="34" charset="0"/>
                <a:cs typeface="Calibri" panose="020F0502020204030204" pitchFamily="34" charset="0"/>
              </a:rPr>
              <a:t>ראייה</a:t>
            </a:r>
          </a:p>
        </p:txBody>
      </p:sp>
      <p:sp>
        <p:nvSpPr>
          <p:cNvPr id="6" name="Rounded Rectangle 6">
            <a:extLst>
              <a:ext uri="{FF2B5EF4-FFF2-40B4-BE49-F238E27FC236}">
                <a16:creationId xmlns:a16="http://schemas.microsoft.com/office/drawing/2014/main" id="{7662312B-D7E0-EEE4-8919-75188628EC0D}"/>
              </a:ext>
            </a:extLst>
          </p:cNvPr>
          <p:cNvSpPr/>
          <p:nvPr/>
        </p:nvSpPr>
        <p:spPr>
          <a:xfrm>
            <a:off x="5083214" y="2686021"/>
            <a:ext cx="903045" cy="742979"/>
          </a:xfrm>
          <a:prstGeom prst="roundRect">
            <a:avLst>
              <a:gd name="adj" fmla="val 50000"/>
            </a:avLst>
          </a:prstGeom>
          <a:solidFill>
            <a:srgbClr val="FF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BE1155CA-A085-6880-BEBE-6DF9C79E29C3}"/>
              </a:ext>
            </a:extLst>
          </p:cNvPr>
          <p:cNvSpPr txBox="1"/>
          <p:nvPr/>
        </p:nvSpPr>
        <p:spPr>
          <a:xfrm>
            <a:off x="5005706" y="2750626"/>
            <a:ext cx="1058062" cy="584775"/>
          </a:xfrm>
          <a:prstGeom prst="rect">
            <a:avLst/>
          </a:prstGeom>
          <a:noFill/>
        </p:spPr>
        <p:txBody>
          <a:bodyPr wrap="square" rtlCol="0">
            <a:spAutoFit/>
          </a:bodyPr>
          <a:lstStyle/>
          <a:p>
            <a:pPr marL="0" algn="ctr" defTabSz="914400" rtl="1" eaLnBrk="1" latinLnBrk="0" hangingPunct="1"/>
            <a:r>
              <a:rPr lang="he-IL" sz="3200" b="1" dirty="0">
                <a:solidFill>
                  <a:schemeClr val="bg1"/>
                </a:solidFill>
                <a:latin typeface="Calibri" panose="020F0502020204030204" pitchFamily="34" charset="0"/>
                <a:cs typeface="Calibri" panose="020F0502020204030204" pitchFamily="34" charset="0"/>
              </a:rPr>
              <a:t>ריח</a:t>
            </a:r>
          </a:p>
        </p:txBody>
      </p:sp>
      <p:sp>
        <p:nvSpPr>
          <p:cNvPr id="8" name="Rounded Rectangle 6">
            <a:extLst>
              <a:ext uri="{FF2B5EF4-FFF2-40B4-BE49-F238E27FC236}">
                <a16:creationId xmlns:a16="http://schemas.microsoft.com/office/drawing/2014/main" id="{8AE38302-67FC-415A-7017-1A16CE92726C}"/>
              </a:ext>
            </a:extLst>
          </p:cNvPr>
          <p:cNvSpPr/>
          <p:nvPr/>
        </p:nvSpPr>
        <p:spPr>
          <a:xfrm>
            <a:off x="4158195" y="5236227"/>
            <a:ext cx="1058062" cy="742979"/>
          </a:xfrm>
          <a:prstGeom prst="roundRect">
            <a:avLst>
              <a:gd name="adj" fmla="val 50000"/>
            </a:avLst>
          </a:prstGeom>
          <a:solidFill>
            <a:srgbClr val="FF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 name="TextBox 8">
            <a:extLst>
              <a:ext uri="{FF2B5EF4-FFF2-40B4-BE49-F238E27FC236}">
                <a16:creationId xmlns:a16="http://schemas.microsoft.com/office/drawing/2014/main" id="{93018BAF-AB82-A825-CD93-08C306BD5B24}"/>
              </a:ext>
            </a:extLst>
          </p:cNvPr>
          <p:cNvSpPr txBox="1"/>
          <p:nvPr/>
        </p:nvSpPr>
        <p:spPr>
          <a:xfrm>
            <a:off x="4158194" y="5300832"/>
            <a:ext cx="1024535" cy="584775"/>
          </a:xfrm>
          <a:prstGeom prst="rect">
            <a:avLst/>
          </a:prstGeom>
          <a:noFill/>
        </p:spPr>
        <p:txBody>
          <a:bodyPr wrap="square" rtlCol="0">
            <a:spAutoFit/>
          </a:bodyPr>
          <a:lstStyle/>
          <a:p>
            <a:pPr marL="0" algn="ctr" defTabSz="914400" rtl="1" eaLnBrk="1" latinLnBrk="0" hangingPunct="1"/>
            <a:r>
              <a:rPr lang="he-IL" sz="3200" b="1" dirty="0">
                <a:solidFill>
                  <a:schemeClr val="bg1"/>
                </a:solidFill>
                <a:latin typeface="Calibri" panose="020F0502020204030204" pitchFamily="34" charset="0"/>
                <a:cs typeface="Calibri" panose="020F0502020204030204" pitchFamily="34" charset="0"/>
              </a:rPr>
              <a:t>טעם</a:t>
            </a:r>
          </a:p>
        </p:txBody>
      </p:sp>
      <p:sp>
        <p:nvSpPr>
          <p:cNvPr id="11" name="Rounded Rectangle 6">
            <a:extLst>
              <a:ext uri="{FF2B5EF4-FFF2-40B4-BE49-F238E27FC236}">
                <a16:creationId xmlns:a16="http://schemas.microsoft.com/office/drawing/2014/main" id="{2FAF20B5-7A02-7525-EAD4-37A3CC45466E}"/>
              </a:ext>
            </a:extLst>
          </p:cNvPr>
          <p:cNvSpPr/>
          <p:nvPr/>
        </p:nvSpPr>
        <p:spPr>
          <a:xfrm>
            <a:off x="1553524" y="5221729"/>
            <a:ext cx="1176185" cy="742979"/>
          </a:xfrm>
          <a:prstGeom prst="roundRect">
            <a:avLst>
              <a:gd name="adj" fmla="val 50000"/>
            </a:avLst>
          </a:prstGeom>
          <a:solidFill>
            <a:srgbClr val="FF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12" name="TextBox 11">
            <a:extLst>
              <a:ext uri="{FF2B5EF4-FFF2-40B4-BE49-F238E27FC236}">
                <a16:creationId xmlns:a16="http://schemas.microsoft.com/office/drawing/2014/main" id="{CBBBBDFE-1512-2A12-A360-CDA67E53A369}"/>
              </a:ext>
            </a:extLst>
          </p:cNvPr>
          <p:cNvSpPr txBox="1"/>
          <p:nvPr/>
        </p:nvSpPr>
        <p:spPr>
          <a:xfrm>
            <a:off x="1571307" y="5300832"/>
            <a:ext cx="1228467" cy="584775"/>
          </a:xfrm>
          <a:prstGeom prst="rect">
            <a:avLst/>
          </a:prstGeom>
          <a:noFill/>
        </p:spPr>
        <p:txBody>
          <a:bodyPr wrap="square" rtlCol="0">
            <a:spAutoFit/>
          </a:bodyPr>
          <a:lstStyle/>
          <a:p>
            <a:pPr marL="0" algn="r" defTabSz="914400" rtl="1" eaLnBrk="1" latinLnBrk="0" hangingPunct="1"/>
            <a:r>
              <a:rPr lang="he-IL" sz="3200" b="1" dirty="0">
                <a:solidFill>
                  <a:schemeClr val="bg1"/>
                </a:solidFill>
                <a:latin typeface="Calibri" panose="020F0502020204030204" pitchFamily="34" charset="0"/>
                <a:cs typeface="Calibri" panose="020F0502020204030204" pitchFamily="34" charset="0"/>
              </a:rPr>
              <a:t>מישוש</a:t>
            </a:r>
          </a:p>
        </p:txBody>
      </p:sp>
      <p:sp>
        <p:nvSpPr>
          <p:cNvPr id="13" name="Rounded Rectangle 6">
            <a:extLst>
              <a:ext uri="{FF2B5EF4-FFF2-40B4-BE49-F238E27FC236}">
                <a16:creationId xmlns:a16="http://schemas.microsoft.com/office/drawing/2014/main" id="{04F44CE8-BC4B-E631-BB89-40324A484F8F}"/>
              </a:ext>
            </a:extLst>
          </p:cNvPr>
          <p:cNvSpPr/>
          <p:nvPr/>
        </p:nvSpPr>
        <p:spPr>
          <a:xfrm>
            <a:off x="456374" y="2104675"/>
            <a:ext cx="1266253" cy="797738"/>
          </a:xfrm>
          <a:prstGeom prst="roundRect">
            <a:avLst>
              <a:gd name="adj" fmla="val 50000"/>
            </a:avLst>
          </a:prstGeom>
          <a:solidFill>
            <a:srgbClr val="FFA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eaLnBrk="1" latinLnBrk="0" hangingPunct="1"/>
            <a:endParaRPr lang="en-IL"/>
          </a:p>
        </p:txBody>
      </p:sp>
      <p:sp>
        <p:nvSpPr>
          <p:cNvPr id="14" name="TextBox 13">
            <a:extLst>
              <a:ext uri="{FF2B5EF4-FFF2-40B4-BE49-F238E27FC236}">
                <a16:creationId xmlns:a16="http://schemas.microsoft.com/office/drawing/2014/main" id="{6778AE71-F131-75E6-F2BF-90FB2375E1BA}"/>
              </a:ext>
            </a:extLst>
          </p:cNvPr>
          <p:cNvSpPr txBox="1"/>
          <p:nvPr/>
        </p:nvSpPr>
        <p:spPr>
          <a:xfrm>
            <a:off x="438171" y="2211156"/>
            <a:ext cx="1488030" cy="584775"/>
          </a:xfrm>
          <a:prstGeom prst="rect">
            <a:avLst/>
          </a:prstGeom>
          <a:noFill/>
        </p:spPr>
        <p:txBody>
          <a:bodyPr wrap="square" rtlCol="0">
            <a:spAutoFit/>
          </a:bodyPr>
          <a:lstStyle/>
          <a:p>
            <a:pPr marL="0" algn="l" defTabSz="914400" eaLnBrk="1" latinLnBrk="0" hangingPunct="1"/>
            <a:r>
              <a:rPr lang="he-IL" sz="3200" b="1" dirty="0">
                <a:solidFill>
                  <a:schemeClr val="bg1"/>
                </a:solidFill>
                <a:latin typeface="Calibri" panose="020F0502020204030204" pitchFamily="34" charset="0"/>
                <a:cs typeface="Calibri" panose="020F0502020204030204" pitchFamily="34" charset="0"/>
              </a:rPr>
              <a:t>שמיעה</a:t>
            </a:r>
          </a:p>
        </p:txBody>
      </p:sp>
    </p:spTree>
    <p:extLst>
      <p:ext uri="{BB962C8B-B14F-4D97-AF65-F5344CB8AC3E}">
        <p14:creationId xmlns:p14="http://schemas.microsoft.com/office/powerpoint/2010/main" val="3304764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33F371-0C2F-41DF-F501-F4C5A5947589}"/>
              </a:ext>
            </a:extLst>
          </p:cNvPr>
          <p:cNvSpPr txBox="1"/>
          <p:nvPr/>
        </p:nvSpPr>
        <p:spPr>
          <a:xfrm>
            <a:off x="1169982" y="2127798"/>
            <a:ext cx="10082566" cy="2155655"/>
          </a:xfrm>
          <a:prstGeom prst="rect">
            <a:avLst/>
          </a:prstGeom>
          <a:noFill/>
        </p:spPr>
        <p:txBody>
          <a:bodyPr wrap="square" rtlCol="0">
            <a:spAutoFit/>
          </a:bodyPr>
          <a:lstStyle/>
          <a:p>
            <a:pPr algn="ctr" rtl="1">
              <a:lnSpc>
                <a:spcPts val="8500"/>
              </a:lnSpc>
            </a:pPr>
            <a:r>
              <a:rPr lang="he-IL" sz="4600" b="1" dirty="0">
                <a:solidFill>
                  <a:srgbClr val="3B70E9"/>
                </a:solidFill>
                <a:latin typeface="Calibri" panose="020F0502020204030204" pitchFamily="34" charset="0"/>
                <a:cs typeface="Calibri" panose="020F0502020204030204" pitchFamily="34" charset="0"/>
              </a:rPr>
              <a:t>לאלו מהיצורים הבאים יש </a:t>
            </a:r>
            <a:r>
              <a:rPr lang="he-IL" sz="4600" b="1" dirty="0">
                <a:solidFill>
                  <a:srgbClr val="FF4DC9"/>
                </a:solidFill>
                <a:latin typeface="Calibri" panose="020F0502020204030204" pitchFamily="34" charset="0"/>
                <a:cs typeface="Calibri" panose="020F0502020204030204" pitchFamily="34" charset="0"/>
              </a:rPr>
              <a:t>חושים</a:t>
            </a:r>
            <a:r>
              <a:rPr lang="he-IL" sz="4600" b="1" dirty="0">
                <a:solidFill>
                  <a:srgbClr val="3B70E9"/>
                </a:solidFill>
                <a:latin typeface="Calibri" panose="020F0502020204030204" pitchFamily="34" charset="0"/>
                <a:cs typeface="Calibri" panose="020F0502020204030204" pitchFamily="34" charset="0"/>
              </a:rPr>
              <a:t>?</a:t>
            </a:r>
            <a:endParaRPr lang="en-IL" sz="4600" b="1" dirty="0">
              <a:solidFill>
                <a:srgbClr val="3B70E9"/>
              </a:solidFill>
              <a:latin typeface="Calibri" panose="020F0502020204030204" pitchFamily="34" charset="0"/>
              <a:cs typeface="Calibri" panose="020F0502020204030204" pitchFamily="34" charset="0"/>
            </a:endParaRPr>
          </a:p>
          <a:p>
            <a:pPr marL="0" algn="r" defTabSz="914400" rtl="1" eaLnBrk="1" latinLnBrk="0" hangingPunct="1">
              <a:lnSpc>
                <a:spcPts val="8500"/>
              </a:lnSpc>
            </a:pPr>
            <a:endParaRPr lang="en-IL" sz="4600" b="1" dirty="0">
              <a:solidFill>
                <a:srgbClr val="3B70E9"/>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AE31D28-FDDB-DF84-9DEF-D5B5BB8AD893}"/>
              </a:ext>
            </a:extLst>
          </p:cNvPr>
          <p:cNvSpPr txBox="1"/>
          <p:nvPr/>
        </p:nvSpPr>
        <p:spPr>
          <a:xfrm>
            <a:off x="939452" y="365125"/>
            <a:ext cx="10082566" cy="2155655"/>
          </a:xfrm>
          <a:prstGeom prst="rect">
            <a:avLst/>
          </a:prstGeom>
          <a:noFill/>
        </p:spPr>
        <p:txBody>
          <a:bodyPr wrap="square" rtlCol="0">
            <a:spAutoFit/>
          </a:bodyPr>
          <a:lstStyle/>
          <a:p>
            <a:pPr algn="r" rtl="1">
              <a:lnSpc>
                <a:spcPts val="8500"/>
              </a:lnSpc>
            </a:pPr>
            <a:r>
              <a:rPr lang="he-IL" sz="4600" b="1" dirty="0">
                <a:solidFill>
                  <a:srgbClr val="FFA115"/>
                </a:solidFill>
                <a:latin typeface="Calibri" panose="020F0502020204030204" pitchFamily="34" charset="0"/>
                <a:cs typeface="Calibri" panose="020F0502020204030204" pitchFamily="34" charset="0"/>
              </a:rPr>
              <a:t>הידעתם?</a:t>
            </a:r>
            <a:r>
              <a:rPr lang="he-IL" sz="4600" b="1" dirty="0">
                <a:solidFill>
                  <a:srgbClr val="3B70E9"/>
                </a:solidFill>
                <a:latin typeface="Calibri" panose="020F0502020204030204" pitchFamily="34" charset="0"/>
                <a:cs typeface="Calibri" panose="020F0502020204030204" pitchFamily="34" charset="0"/>
              </a:rPr>
              <a:t> החושים אינם אופיניים רק לבני אדם</a:t>
            </a:r>
            <a:endParaRPr lang="en-IL" sz="4600" b="1" dirty="0">
              <a:solidFill>
                <a:srgbClr val="3B70E9"/>
              </a:solidFill>
              <a:latin typeface="Calibri" panose="020F0502020204030204" pitchFamily="34" charset="0"/>
              <a:cs typeface="Calibri" panose="020F0502020204030204" pitchFamily="34" charset="0"/>
            </a:endParaRPr>
          </a:p>
          <a:p>
            <a:pPr marL="0" algn="r" defTabSz="914400" rtl="1" eaLnBrk="1" latinLnBrk="0" hangingPunct="1">
              <a:lnSpc>
                <a:spcPts val="8500"/>
              </a:lnSpc>
            </a:pPr>
            <a:endParaRPr lang="en-IL" sz="4600" b="1" dirty="0">
              <a:solidFill>
                <a:srgbClr val="3B70E9"/>
              </a:solidFill>
              <a:latin typeface="Calibri" panose="020F0502020204030204" pitchFamily="34" charset="0"/>
              <a:cs typeface="Calibri" panose="020F0502020204030204" pitchFamily="34" charset="0"/>
            </a:endParaRPr>
          </a:p>
        </p:txBody>
      </p:sp>
      <p:sp>
        <p:nvSpPr>
          <p:cNvPr id="15" name="Rectangle 14" descr="Leaf">
            <a:extLst>
              <a:ext uri="{FF2B5EF4-FFF2-40B4-BE49-F238E27FC236}">
                <a16:creationId xmlns:a16="http://schemas.microsoft.com/office/drawing/2014/main" id="{92A3C02C-8431-7549-DFEE-20EBAADEF891}"/>
              </a:ext>
            </a:extLst>
          </p:cNvPr>
          <p:cNvSpPr/>
          <p:nvPr/>
        </p:nvSpPr>
        <p:spPr>
          <a:xfrm>
            <a:off x="9943292" y="4080017"/>
            <a:ext cx="1096621" cy="1096621"/>
          </a:xfrm>
          <a:prstGeom prst="rect">
            <a:avLst/>
          </a:prstGeom>
          <a:blipFill rotWithShape="1">
            <a:blip r:embed="rId3"/>
            <a:srcRec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E686C574-E7F3-76B8-A1FB-FBA608FED35B}"/>
              </a:ext>
            </a:extLst>
          </p:cNvPr>
          <p:cNvSpPr/>
          <p:nvPr/>
        </p:nvSpPr>
        <p:spPr>
          <a:xfrm>
            <a:off x="9273134" y="5497442"/>
            <a:ext cx="2436937" cy="720000"/>
          </a:xfrm>
          <a:custGeom>
            <a:avLst/>
            <a:gdLst>
              <a:gd name="connsiteX0" fmla="*/ 0 w 2436937"/>
              <a:gd name="connsiteY0" fmla="*/ 0 h 720000"/>
              <a:gd name="connsiteX1" fmla="*/ 2436937 w 2436937"/>
              <a:gd name="connsiteY1" fmla="*/ 0 h 720000"/>
              <a:gd name="connsiteX2" fmla="*/ 2436937 w 2436937"/>
              <a:gd name="connsiteY2" fmla="*/ 720000 h 720000"/>
              <a:gd name="connsiteX3" fmla="*/ 0 w 2436937"/>
              <a:gd name="connsiteY3" fmla="*/ 720000 h 720000"/>
              <a:gd name="connsiteX4" fmla="*/ 0 w 24369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37" h="720000">
                <a:moveTo>
                  <a:pt x="0" y="0"/>
                </a:moveTo>
                <a:lnTo>
                  <a:pt x="2436937" y="0"/>
                </a:lnTo>
                <a:lnTo>
                  <a:pt x="24369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he-IL" sz="3600" kern="1200" dirty="0"/>
              <a:t>פטריות</a:t>
            </a:r>
            <a:endParaRPr lang="en-US" sz="3600" kern="1200" dirty="0"/>
          </a:p>
        </p:txBody>
      </p:sp>
      <p:sp>
        <p:nvSpPr>
          <p:cNvPr id="17" name="Rectangle 16" descr="Crocodile">
            <a:extLst>
              <a:ext uri="{FF2B5EF4-FFF2-40B4-BE49-F238E27FC236}">
                <a16:creationId xmlns:a16="http://schemas.microsoft.com/office/drawing/2014/main" id="{AEFD320B-257F-B95B-A0FD-34BFDA198954}"/>
              </a:ext>
            </a:extLst>
          </p:cNvPr>
          <p:cNvSpPr/>
          <p:nvPr/>
        </p:nvSpPr>
        <p:spPr>
          <a:xfrm>
            <a:off x="7079890" y="4080017"/>
            <a:ext cx="1096621" cy="1096621"/>
          </a:xfrm>
          <a:prstGeom prst="rect">
            <a:avLst/>
          </a:prstGeom>
          <a:blipFill rotWithShape="1">
            <a:blip r:embed="rId4"/>
            <a:srcRec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55CD20B6-058B-F734-8D53-1491BEEE5855}"/>
              </a:ext>
            </a:extLst>
          </p:cNvPr>
          <p:cNvSpPr/>
          <p:nvPr/>
        </p:nvSpPr>
        <p:spPr>
          <a:xfrm>
            <a:off x="6409733" y="5497442"/>
            <a:ext cx="2436937" cy="720000"/>
          </a:xfrm>
          <a:custGeom>
            <a:avLst/>
            <a:gdLst>
              <a:gd name="connsiteX0" fmla="*/ 0 w 2436937"/>
              <a:gd name="connsiteY0" fmla="*/ 0 h 720000"/>
              <a:gd name="connsiteX1" fmla="*/ 2436937 w 2436937"/>
              <a:gd name="connsiteY1" fmla="*/ 0 h 720000"/>
              <a:gd name="connsiteX2" fmla="*/ 2436937 w 2436937"/>
              <a:gd name="connsiteY2" fmla="*/ 720000 h 720000"/>
              <a:gd name="connsiteX3" fmla="*/ 0 w 2436937"/>
              <a:gd name="connsiteY3" fmla="*/ 720000 h 720000"/>
              <a:gd name="connsiteX4" fmla="*/ 0 w 24369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37" h="720000">
                <a:moveTo>
                  <a:pt x="0" y="0"/>
                </a:moveTo>
                <a:lnTo>
                  <a:pt x="2436937" y="0"/>
                </a:lnTo>
                <a:lnTo>
                  <a:pt x="24369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he-IL" sz="3600" kern="1200" dirty="0"/>
              <a:t>צפרדעים</a:t>
            </a:r>
            <a:endParaRPr lang="en-US" sz="3600" kern="1200" dirty="0"/>
          </a:p>
        </p:txBody>
      </p:sp>
      <p:sp>
        <p:nvSpPr>
          <p:cNvPr id="19" name="Rectangle 18" descr="Forest scene">
            <a:extLst>
              <a:ext uri="{FF2B5EF4-FFF2-40B4-BE49-F238E27FC236}">
                <a16:creationId xmlns:a16="http://schemas.microsoft.com/office/drawing/2014/main" id="{8253FC70-70D9-9DFB-18DC-A2FB5D50BC38}"/>
              </a:ext>
            </a:extLst>
          </p:cNvPr>
          <p:cNvSpPr/>
          <p:nvPr/>
        </p:nvSpPr>
        <p:spPr>
          <a:xfrm>
            <a:off x="4216489" y="4080017"/>
            <a:ext cx="1096621" cy="109662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7FC5D39A-2B69-1D5D-4180-CBB2E5E8F2C1}"/>
              </a:ext>
            </a:extLst>
          </p:cNvPr>
          <p:cNvSpPr/>
          <p:nvPr/>
        </p:nvSpPr>
        <p:spPr>
          <a:xfrm>
            <a:off x="3546331" y="5497442"/>
            <a:ext cx="2436937" cy="720000"/>
          </a:xfrm>
          <a:custGeom>
            <a:avLst/>
            <a:gdLst>
              <a:gd name="connsiteX0" fmla="*/ 0 w 2436937"/>
              <a:gd name="connsiteY0" fmla="*/ 0 h 720000"/>
              <a:gd name="connsiteX1" fmla="*/ 2436937 w 2436937"/>
              <a:gd name="connsiteY1" fmla="*/ 0 h 720000"/>
              <a:gd name="connsiteX2" fmla="*/ 2436937 w 2436937"/>
              <a:gd name="connsiteY2" fmla="*/ 720000 h 720000"/>
              <a:gd name="connsiteX3" fmla="*/ 0 w 2436937"/>
              <a:gd name="connsiteY3" fmla="*/ 720000 h 720000"/>
              <a:gd name="connsiteX4" fmla="*/ 0 w 24369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37" h="720000">
                <a:moveTo>
                  <a:pt x="0" y="0"/>
                </a:moveTo>
                <a:lnTo>
                  <a:pt x="2436937" y="0"/>
                </a:lnTo>
                <a:lnTo>
                  <a:pt x="24369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he-IL" sz="3600" kern="1200"/>
              <a:t>עצים</a:t>
            </a:r>
            <a:endParaRPr lang="en-US" sz="3600" kern="1200"/>
          </a:p>
        </p:txBody>
      </p:sp>
      <p:sp>
        <p:nvSpPr>
          <p:cNvPr id="21" name="Rectangle 20" descr="Fish">
            <a:extLst>
              <a:ext uri="{FF2B5EF4-FFF2-40B4-BE49-F238E27FC236}">
                <a16:creationId xmlns:a16="http://schemas.microsoft.com/office/drawing/2014/main" id="{D13DF501-013F-9457-8120-1044161461C2}"/>
              </a:ext>
            </a:extLst>
          </p:cNvPr>
          <p:cNvSpPr/>
          <p:nvPr/>
        </p:nvSpPr>
        <p:spPr>
          <a:xfrm>
            <a:off x="1353087" y="4080017"/>
            <a:ext cx="1096621" cy="1096621"/>
          </a:xfrm>
          <a:prstGeom prst="rect">
            <a:avLst/>
          </a:prstGeom>
          <a:blipFill rotWithShape="1">
            <a:blip r:embed="rId7"/>
            <a:srcRec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0AAFA32-5ACD-4339-B6C0-C2DEEE9C9AE3}"/>
              </a:ext>
            </a:extLst>
          </p:cNvPr>
          <p:cNvSpPr/>
          <p:nvPr/>
        </p:nvSpPr>
        <p:spPr>
          <a:xfrm>
            <a:off x="682930" y="5497442"/>
            <a:ext cx="2436937" cy="720000"/>
          </a:xfrm>
          <a:custGeom>
            <a:avLst/>
            <a:gdLst>
              <a:gd name="connsiteX0" fmla="*/ 0 w 2436937"/>
              <a:gd name="connsiteY0" fmla="*/ 0 h 720000"/>
              <a:gd name="connsiteX1" fmla="*/ 2436937 w 2436937"/>
              <a:gd name="connsiteY1" fmla="*/ 0 h 720000"/>
              <a:gd name="connsiteX2" fmla="*/ 2436937 w 2436937"/>
              <a:gd name="connsiteY2" fmla="*/ 720000 h 720000"/>
              <a:gd name="connsiteX3" fmla="*/ 0 w 2436937"/>
              <a:gd name="connsiteY3" fmla="*/ 720000 h 720000"/>
              <a:gd name="connsiteX4" fmla="*/ 0 w 24369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37" h="720000">
                <a:moveTo>
                  <a:pt x="0" y="0"/>
                </a:moveTo>
                <a:lnTo>
                  <a:pt x="2436937" y="0"/>
                </a:lnTo>
                <a:lnTo>
                  <a:pt x="24369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he-IL" sz="3600" kern="1200"/>
              <a:t>דגים</a:t>
            </a:r>
            <a:endParaRPr lang="en-US" sz="3600" kern="1200"/>
          </a:p>
        </p:txBody>
      </p:sp>
      <p:pic>
        <p:nvPicPr>
          <p:cNvPr id="5" name="Picture 4" descr="A yellow flower with black background&#10;&#10;Description automatically generated">
            <a:extLst>
              <a:ext uri="{FF2B5EF4-FFF2-40B4-BE49-F238E27FC236}">
                <a16:creationId xmlns:a16="http://schemas.microsoft.com/office/drawing/2014/main" id="{7A7820C5-6092-6EDC-F991-ADFD8E035451}"/>
              </a:ext>
            </a:extLst>
          </p:cNvPr>
          <p:cNvPicPr>
            <a:picLocks noChangeAspect="1"/>
          </p:cNvPicPr>
          <p:nvPr/>
        </p:nvPicPr>
        <p:blipFill>
          <a:blip r:embed="rId8"/>
          <a:stretch>
            <a:fillRect/>
          </a:stretch>
        </p:blipFill>
        <p:spPr>
          <a:xfrm>
            <a:off x="11026193" y="578781"/>
            <a:ext cx="843522" cy="851957"/>
          </a:xfrm>
          <a:prstGeom prst="rect">
            <a:avLst/>
          </a:prstGeom>
        </p:spPr>
      </p:pic>
      <p:pic>
        <p:nvPicPr>
          <p:cNvPr id="9" name="Graphic 8" descr="A brushstroke">
            <a:extLst>
              <a:ext uri="{FF2B5EF4-FFF2-40B4-BE49-F238E27FC236}">
                <a16:creationId xmlns:a16="http://schemas.microsoft.com/office/drawing/2014/main" id="{E5FFA0F1-10D6-2855-5C07-EA39355043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792" y="623335"/>
            <a:ext cx="10082565" cy="1779734"/>
          </a:xfrm>
          <a:prstGeom prst="rect">
            <a:avLst/>
          </a:prstGeom>
        </p:spPr>
      </p:pic>
      <p:pic>
        <p:nvPicPr>
          <p:cNvPr id="10" name="Picture 9" descr="A pink hexagon with black background&#10;&#10;Description automatically generated">
            <a:extLst>
              <a:ext uri="{FF2B5EF4-FFF2-40B4-BE49-F238E27FC236}">
                <a16:creationId xmlns:a16="http://schemas.microsoft.com/office/drawing/2014/main" id="{9402A331-0C6C-C640-12EE-3EB23A024E75}"/>
              </a:ext>
            </a:extLst>
          </p:cNvPr>
          <p:cNvPicPr>
            <a:picLocks noChangeAspect="1"/>
          </p:cNvPicPr>
          <p:nvPr/>
        </p:nvPicPr>
        <p:blipFill>
          <a:blip r:embed="rId11"/>
          <a:stretch>
            <a:fillRect/>
          </a:stretch>
        </p:blipFill>
        <p:spPr>
          <a:xfrm rot="679568">
            <a:off x="9864775" y="2411072"/>
            <a:ext cx="841764" cy="731230"/>
          </a:xfrm>
          <a:prstGeom prst="rect">
            <a:avLst/>
          </a:prstGeom>
        </p:spPr>
      </p:pic>
    </p:spTree>
    <p:extLst>
      <p:ext uri="{BB962C8B-B14F-4D97-AF65-F5344CB8AC3E}">
        <p14:creationId xmlns:p14="http://schemas.microsoft.com/office/powerpoint/2010/main" val="332869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p:bldP spid="17" grpId="0" animBg="1"/>
      <p:bldP spid="18" grpId="0"/>
      <p:bldP spid="19" grpId="0" animBg="1"/>
      <p:bldP spid="20"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8DAAE62-33FF-B826-A66E-88877D711F51}"/>
              </a:ext>
            </a:extLst>
          </p:cNvPr>
          <p:cNvSpPr txBox="1"/>
          <p:nvPr/>
        </p:nvSpPr>
        <p:spPr>
          <a:xfrm>
            <a:off x="780790" y="200818"/>
            <a:ext cx="11411210" cy="4154984"/>
          </a:xfrm>
          <a:prstGeom prst="rect">
            <a:avLst/>
          </a:prstGeom>
          <a:noFill/>
        </p:spPr>
        <p:txBody>
          <a:bodyPr wrap="square" rtlCol="0">
            <a:spAutoFit/>
          </a:bodyPr>
          <a:lstStyle/>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אבל…</a:t>
            </a:r>
          </a:p>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איך אפשר לדעת </a:t>
            </a:r>
            <a:endParaRPr lang="en-US" sz="4600" b="1" dirty="0">
              <a:solidFill>
                <a:srgbClr val="3B70E9"/>
              </a:solidFill>
              <a:latin typeface="Calibri" panose="020F0502020204030204" pitchFamily="34" charset="0"/>
              <a:cs typeface="Calibri" panose="020F0502020204030204" pitchFamily="34" charset="0"/>
            </a:endParaRPr>
          </a:p>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מה תינוקות או בעלי חיים </a:t>
            </a:r>
          </a:p>
          <a:p>
            <a:pPr marL="0" algn="ctr" defTabSz="914400" rtl="1" eaLnBrk="1" latinLnBrk="0" hangingPunct="1"/>
            <a:r>
              <a:rPr lang="he-IL" sz="8000" b="1" dirty="0">
                <a:solidFill>
                  <a:srgbClr val="FF4DC9"/>
                </a:solidFill>
                <a:latin typeface="Calibri" panose="020F0502020204030204" pitchFamily="34" charset="0"/>
                <a:cs typeface="Calibri" panose="020F0502020204030204" pitchFamily="34" charset="0"/>
              </a:rPr>
              <a:t>מרגישים</a:t>
            </a:r>
            <a:r>
              <a:rPr lang="he-IL" sz="4600" b="1" dirty="0">
                <a:solidFill>
                  <a:srgbClr val="3B70E9"/>
                </a:solidFill>
                <a:latin typeface="Calibri" panose="020F0502020204030204" pitchFamily="34" charset="0"/>
                <a:cs typeface="Calibri" panose="020F0502020204030204" pitchFamily="34" charset="0"/>
              </a:rPr>
              <a:t> </a:t>
            </a:r>
            <a:endParaRPr lang="en-US" sz="4600" b="1" dirty="0">
              <a:solidFill>
                <a:srgbClr val="3B70E9"/>
              </a:solidFill>
              <a:latin typeface="Calibri" panose="020F0502020204030204" pitchFamily="34" charset="0"/>
              <a:cs typeface="Calibri" panose="020F0502020204030204" pitchFamily="34" charset="0"/>
            </a:endParaRPr>
          </a:p>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אם הם </a:t>
            </a:r>
            <a:r>
              <a:rPr lang="he-IL" sz="4600" b="1" dirty="0">
                <a:solidFill>
                  <a:srgbClr val="FF4DC9"/>
                </a:solidFill>
                <a:latin typeface="Calibri" panose="020F0502020204030204" pitchFamily="34" charset="0"/>
                <a:cs typeface="Calibri" panose="020F0502020204030204" pitchFamily="34" charset="0"/>
              </a:rPr>
              <a:t>אינם מדברים</a:t>
            </a:r>
            <a:r>
              <a:rPr lang="he-IL" sz="4600" b="1" dirty="0">
                <a:solidFill>
                  <a:srgbClr val="3B70E9"/>
                </a:solidFill>
                <a:latin typeface="Calibri" panose="020F0502020204030204" pitchFamily="34" charset="0"/>
                <a:cs typeface="Calibri" panose="020F0502020204030204" pitchFamily="34" charset="0"/>
              </a:rPr>
              <a:t>?</a:t>
            </a:r>
            <a:endParaRPr lang="en-IL" sz="4600" b="1" dirty="0">
              <a:solidFill>
                <a:srgbClr val="3B70E9"/>
              </a:solidFill>
              <a:latin typeface="Calibri" panose="020F0502020204030204" pitchFamily="34" charset="0"/>
              <a:cs typeface="Calibri" panose="020F0502020204030204" pitchFamily="34" charset="0"/>
            </a:endParaRPr>
          </a:p>
        </p:txBody>
      </p:sp>
      <p:pic>
        <p:nvPicPr>
          <p:cNvPr id="16" name="Picture 15" descr="A yellow flower with black background&#10;&#10;Description automatically generated">
            <a:extLst>
              <a:ext uri="{FF2B5EF4-FFF2-40B4-BE49-F238E27FC236}">
                <a16:creationId xmlns:a16="http://schemas.microsoft.com/office/drawing/2014/main" id="{96F13BD4-C59C-2600-3357-82EF40354FF3}"/>
              </a:ext>
            </a:extLst>
          </p:cNvPr>
          <p:cNvPicPr>
            <a:picLocks noChangeAspect="1"/>
          </p:cNvPicPr>
          <p:nvPr/>
        </p:nvPicPr>
        <p:blipFill>
          <a:blip r:embed="rId3"/>
          <a:stretch>
            <a:fillRect/>
          </a:stretch>
        </p:blipFill>
        <p:spPr>
          <a:xfrm>
            <a:off x="11190705" y="200818"/>
            <a:ext cx="895781" cy="904738"/>
          </a:xfrm>
          <a:prstGeom prst="rect">
            <a:avLst/>
          </a:prstGeom>
        </p:spPr>
      </p:pic>
      <p:pic>
        <p:nvPicPr>
          <p:cNvPr id="10" name="Picture 9">
            <a:extLst>
              <a:ext uri="{FF2B5EF4-FFF2-40B4-BE49-F238E27FC236}">
                <a16:creationId xmlns:a16="http://schemas.microsoft.com/office/drawing/2014/main" id="{95588A66-7414-764D-B83C-979E58B18A02}"/>
              </a:ext>
            </a:extLst>
          </p:cNvPr>
          <p:cNvPicPr>
            <a:picLocks noChangeAspect="1"/>
          </p:cNvPicPr>
          <p:nvPr/>
        </p:nvPicPr>
        <p:blipFill>
          <a:blip r:embed="rId4"/>
          <a:stretch>
            <a:fillRect/>
          </a:stretch>
        </p:blipFill>
        <p:spPr>
          <a:xfrm>
            <a:off x="639618" y="472858"/>
            <a:ext cx="2956142" cy="2956142"/>
          </a:xfrm>
          <a:prstGeom prst="rect">
            <a:avLst/>
          </a:prstGeom>
        </p:spPr>
      </p:pic>
      <p:pic>
        <p:nvPicPr>
          <p:cNvPr id="11" name="Picture 10" descr="A pink flower with a black background&#10;&#10;Description automatically generated">
            <a:extLst>
              <a:ext uri="{FF2B5EF4-FFF2-40B4-BE49-F238E27FC236}">
                <a16:creationId xmlns:a16="http://schemas.microsoft.com/office/drawing/2014/main" id="{AE277B74-42AB-67F4-1427-55FA993B8519}"/>
              </a:ext>
            </a:extLst>
          </p:cNvPr>
          <p:cNvPicPr>
            <a:picLocks noChangeAspect="1"/>
          </p:cNvPicPr>
          <p:nvPr/>
        </p:nvPicPr>
        <p:blipFill>
          <a:blip r:embed="rId5"/>
          <a:stretch>
            <a:fillRect/>
          </a:stretch>
        </p:blipFill>
        <p:spPr>
          <a:xfrm>
            <a:off x="10262652" y="200818"/>
            <a:ext cx="895780" cy="904738"/>
          </a:xfrm>
          <a:prstGeom prst="rect">
            <a:avLst/>
          </a:prstGeom>
        </p:spPr>
      </p:pic>
      <p:pic>
        <p:nvPicPr>
          <p:cNvPr id="12" name="Picture 11" descr="A yellow flower with black background&#10;&#10;Description automatically generated">
            <a:extLst>
              <a:ext uri="{FF2B5EF4-FFF2-40B4-BE49-F238E27FC236}">
                <a16:creationId xmlns:a16="http://schemas.microsoft.com/office/drawing/2014/main" id="{C62377D1-8EC4-64A9-44AF-928583ABFF98}"/>
              </a:ext>
            </a:extLst>
          </p:cNvPr>
          <p:cNvPicPr>
            <a:picLocks noChangeAspect="1"/>
          </p:cNvPicPr>
          <p:nvPr/>
        </p:nvPicPr>
        <p:blipFill>
          <a:blip r:embed="rId3"/>
          <a:stretch>
            <a:fillRect/>
          </a:stretch>
        </p:blipFill>
        <p:spPr>
          <a:xfrm>
            <a:off x="9366871" y="200818"/>
            <a:ext cx="895781" cy="904738"/>
          </a:xfrm>
          <a:prstGeom prst="rect">
            <a:avLst/>
          </a:prstGeom>
        </p:spPr>
      </p:pic>
    </p:spTree>
    <p:extLst>
      <p:ext uri="{BB962C8B-B14F-4D97-AF65-F5344CB8AC3E}">
        <p14:creationId xmlns:p14="http://schemas.microsoft.com/office/powerpoint/2010/main" val="1837743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8DAAE62-33FF-B826-A66E-88877D711F51}"/>
              </a:ext>
            </a:extLst>
          </p:cNvPr>
          <p:cNvSpPr txBox="1"/>
          <p:nvPr/>
        </p:nvSpPr>
        <p:spPr>
          <a:xfrm>
            <a:off x="780790" y="200818"/>
            <a:ext cx="11411210" cy="4154984"/>
          </a:xfrm>
          <a:prstGeom prst="rect">
            <a:avLst/>
          </a:prstGeom>
          <a:noFill/>
        </p:spPr>
        <p:txBody>
          <a:bodyPr wrap="square" rtlCol="0">
            <a:spAutoFit/>
          </a:bodyPr>
          <a:lstStyle/>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אבל…</a:t>
            </a:r>
          </a:p>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איך אפשר לדעת </a:t>
            </a:r>
            <a:endParaRPr lang="en-US" sz="4600" b="1" dirty="0">
              <a:solidFill>
                <a:srgbClr val="3B70E9"/>
              </a:solidFill>
              <a:latin typeface="Calibri" panose="020F0502020204030204" pitchFamily="34" charset="0"/>
              <a:cs typeface="Calibri" panose="020F0502020204030204" pitchFamily="34" charset="0"/>
            </a:endParaRPr>
          </a:p>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מה תינוקות או בעלי חיים </a:t>
            </a:r>
          </a:p>
          <a:p>
            <a:pPr marL="0" algn="ctr" defTabSz="914400" rtl="1" eaLnBrk="1" latinLnBrk="0" hangingPunct="1"/>
            <a:r>
              <a:rPr lang="he-IL" sz="8000" b="1" dirty="0">
                <a:solidFill>
                  <a:srgbClr val="FF4DC9"/>
                </a:solidFill>
                <a:latin typeface="Calibri" panose="020F0502020204030204" pitchFamily="34" charset="0"/>
                <a:cs typeface="Calibri" panose="020F0502020204030204" pitchFamily="34" charset="0"/>
              </a:rPr>
              <a:t>מרגישים</a:t>
            </a:r>
            <a:r>
              <a:rPr lang="he-IL" sz="4600" b="1" dirty="0">
                <a:solidFill>
                  <a:srgbClr val="3B70E9"/>
                </a:solidFill>
                <a:latin typeface="Calibri" panose="020F0502020204030204" pitchFamily="34" charset="0"/>
                <a:cs typeface="Calibri" panose="020F0502020204030204" pitchFamily="34" charset="0"/>
              </a:rPr>
              <a:t> </a:t>
            </a:r>
            <a:endParaRPr lang="en-US" sz="4600" b="1" dirty="0">
              <a:solidFill>
                <a:srgbClr val="3B70E9"/>
              </a:solidFill>
              <a:latin typeface="Calibri" panose="020F0502020204030204" pitchFamily="34" charset="0"/>
              <a:cs typeface="Calibri" panose="020F0502020204030204" pitchFamily="34" charset="0"/>
            </a:endParaRPr>
          </a:p>
          <a:p>
            <a:pPr marL="0" algn="ctr" defTabSz="914400" rtl="1" eaLnBrk="1" latinLnBrk="0" hangingPunct="1"/>
            <a:r>
              <a:rPr lang="he-IL" sz="4600" b="1" dirty="0">
                <a:solidFill>
                  <a:srgbClr val="3B70E9"/>
                </a:solidFill>
                <a:latin typeface="Calibri" panose="020F0502020204030204" pitchFamily="34" charset="0"/>
                <a:cs typeface="Calibri" panose="020F0502020204030204" pitchFamily="34" charset="0"/>
              </a:rPr>
              <a:t>אם הם </a:t>
            </a:r>
            <a:r>
              <a:rPr lang="he-IL" sz="4600" b="1" dirty="0">
                <a:solidFill>
                  <a:srgbClr val="FF4DC9"/>
                </a:solidFill>
                <a:latin typeface="Calibri" panose="020F0502020204030204" pitchFamily="34" charset="0"/>
                <a:cs typeface="Calibri" panose="020F0502020204030204" pitchFamily="34" charset="0"/>
              </a:rPr>
              <a:t>אינם מדברים</a:t>
            </a:r>
            <a:r>
              <a:rPr lang="he-IL" sz="4600" b="1" dirty="0">
                <a:solidFill>
                  <a:srgbClr val="3B70E9"/>
                </a:solidFill>
                <a:latin typeface="Calibri" panose="020F0502020204030204" pitchFamily="34" charset="0"/>
                <a:cs typeface="Calibri" panose="020F0502020204030204" pitchFamily="34" charset="0"/>
              </a:rPr>
              <a:t>?</a:t>
            </a:r>
            <a:endParaRPr lang="en-IL" sz="4600" b="1" dirty="0">
              <a:solidFill>
                <a:srgbClr val="3B70E9"/>
              </a:solidFill>
              <a:latin typeface="Calibri" panose="020F0502020204030204" pitchFamily="34" charset="0"/>
              <a:cs typeface="Calibri" panose="020F0502020204030204" pitchFamily="34" charset="0"/>
            </a:endParaRPr>
          </a:p>
        </p:txBody>
      </p:sp>
      <p:pic>
        <p:nvPicPr>
          <p:cNvPr id="16" name="Picture 15" descr="A yellow flower with black background&#10;&#10;Description automatically generated">
            <a:extLst>
              <a:ext uri="{FF2B5EF4-FFF2-40B4-BE49-F238E27FC236}">
                <a16:creationId xmlns:a16="http://schemas.microsoft.com/office/drawing/2014/main" id="{96F13BD4-C59C-2600-3357-82EF40354FF3}"/>
              </a:ext>
            </a:extLst>
          </p:cNvPr>
          <p:cNvPicPr>
            <a:picLocks noChangeAspect="1"/>
          </p:cNvPicPr>
          <p:nvPr/>
        </p:nvPicPr>
        <p:blipFill>
          <a:blip r:embed="rId3"/>
          <a:stretch>
            <a:fillRect/>
          </a:stretch>
        </p:blipFill>
        <p:spPr>
          <a:xfrm>
            <a:off x="11190705" y="200818"/>
            <a:ext cx="895781" cy="904738"/>
          </a:xfrm>
          <a:prstGeom prst="rect">
            <a:avLst/>
          </a:prstGeom>
        </p:spPr>
      </p:pic>
      <p:pic>
        <p:nvPicPr>
          <p:cNvPr id="10" name="Picture 9">
            <a:extLst>
              <a:ext uri="{FF2B5EF4-FFF2-40B4-BE49-F238E27FC236}">
                <a16:creationId xmlns:a16="http://schemas.microsoft.com/office/drawing/2014/main" id="{95588A66-7414-764D-B83C-979E58B18A02}"/>
              </a:ext>
            </a:extLst>
          </p:cNvPr>
          <p:cNvPicPr>
            <a:picLocks noChangeAspect="1"/>
          </p:cNvPicPr>
          <p:nvPr/>
        </p:nvPicPr>
        <p:blipFill>
          <a:blip r:embed="rId4"/>
          <a:stretch>
            <a:fillRect/>
          </a:stretch>
        </p:blipFill>
        <p:spPr>
          <a:xfrm>
            <a:off x="639618" y="472858"/>
            <a:ext cx="2956142" cy="2956142"/>
          </a:xfrm>
          <a:prstGeom prst="rect">
            <a:avLst/>
          </a:prstGeom>
        </p:spPr>
      </p:pic>
      <p:pic>
        <p:nvPicPr>
          <p:cNvPr id="11" name="Picture 10" descr="A pink flower with a black background&#10;&#10;Description automatically generated">
            <a:extLst>
              <a:ext uri="{FF2B5EF4-FFF2-40B4-BE49-F238E27FC236}">
                <a16:creationId xmlns:a16="http://schemas.microsoft.com/office/drawing/2014/main" id="{AE277B74-42AB-67F4-1427-55FA993B8519}"/>
              </a:ext>
            </a:extLst>
          </p:cNvPr>
          <p:cNvPicPr>
            <a:picLocks noChangeAspect="1"/>
          </p:cNvPicPr>
          <p:nvPr/>
        </p:nvPicPr>
        <p:blipFill>
          <a:blip r:embed="rId5"/>
          <a:stretch>
            <a:fillRect/>
          </a:stretch>
        </p:blipFill>
        <p:spPr>
          <a:xfrm>
            <a:off x="10262652" y="200818"/>
            <a:ext cx="895780" cy="904738"/>
          </a:xfrm>
          <a:prstGeom prst="rect">
            <a:avLst/>
          </a:prstGeom>
        </p:spPr>
      </p:pic>
      <p:pic>
        <p:nvPicPr>
          <p:cNvPr id="12" name="Picture 11" descr="A yellow flower with black background&#10;&#10;Description automatically generated">
            <a:extLst>
              <a:ext uri="{FF2B5EF4-FFF2-40B4-BE49-F238E27FC236}">
                <a16:creationId xmlns:a16="http://schemas.microsoft.com/office/drawing/2014/main" id="{C62377D1-8EC4-64A9-44AF-928583ABFF98}"/>
              </a:ext>
            </a:extLst>
          </p:cNvPr>
          <p:cNvPicPr>
            <a:picLocks noChangeAspect="1"/>
          </p:cNvPicPr>
          <p:nvPr/>
        </p:nvPicPr>
        <p:blipFill>
          <a:blip r:embed="rId3"/>
          <a:stretch>
            <a:fillRect/>
          </a:stretch>
        </p:blipFill>
        <p:spPr>
          <a:xfrm>
            <a:off x="9366871" y="200818"/>
            <a:ext cx="895781" cy="904738"/>
          </a:xfrm>
          <a:prstGeom prst="rect">
            <a:avLst/>
          </a:prstGeom>
        </p:spPr>
      </p:pic>
      <p:pic>
        <p:nvPicPr>
          <p:cNvPr id="2" name="Picture 4" descr="Be-angry">
            <a:extLst>
              <a:ext uri="{FF2B5EF4-FFF2-40B4-BE49-F238E27FC236}">
                <a16:creationId xmlns:a16="http://schemas.microsoft.com/office/drawing/2014/main" id="{C3AB74A8-69FE-EF7D-B544-EB12CCFDA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322" y="4405089"/>
            <a:ext cx="3649873" cy="24316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12508E92-5143-E364-F2E7-4EC6A8756A06}"/>
              </a:ext>
            </a:extLst>
          </p:cNvPr>
          <p:cNvSpPr/>
          <p:nvPr/>
        </p:nvSpPr>
        <p:spPr>
          <a:xfrm>
            <a:off x="7543709" y="4900925"/>
            <a:ext cx="2436937" cy="720000"/>
          </a:xfrm>
          <a:custGeom>
            <a:avLst/>
            <a:gdLst>
              <a:gd name="connsiteX0" fmla="*/ 0 w 2436937"/>
              <a:gd name="connsiteY0" fmla="*/ 0 h 720000"/>
              <a:gd name="connsiteX1" fmla="*/ 2436937 w 2436937"/>
              <a:gd name="connsiteY1" fmla="*/ 0 h 720000"/>
              <a:gd name="connsiteX2" fmla="*/ 2436937 w 2436937"/>
              <a:gd name="connsiteY2" fmla="*/ 720000 h 720000"/>
              <a:gd name="connsiteX3" fmla="*/ 0 w 2436937"/>
              <a:gd name="connsiteY3" fmla="*/ 720000 h 720000"/>
              <a:gd name="connsiteX4" fmla="*/ 0 w 24369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37" h="720000">
                <a:moveTo>
                  <a:pt x="0" y="0"/>
                </a:moveTo>
                <a:lnTo>
                  <a:pt x="2436937" y="0"/>
                </a:lnTo>
                <a:lnTo>
                  <a:pt x="24369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he-IL" sz="6000" b="1" kern="1200" dirty="0">
                <a:solidFill>
                  <a:srgbClr val="FF9900"/>
                </a:solidFill>
              </a:rPr>
              <a:t>רמז</a:t>
            </a:r>
            <a:endParaRPr lang="en-US" sz="6000" b="1" kern="1200" dirty="0">
              <a:solidFill>
                <a:srgbClr val="FF9900"/>
              </a:solidFill>
            </a:endParaRPr>
          </a:p>
        </p:txBody>
      </p:sp>
      <p:pic>
        <p:nvPicPr>
          <p:cNvPr id="9" name="Picture 8">
            <a:extLst>
              <a:ext uri="{FF2B5EF4-FFF2-40B4-BE49-F238E27FC236}">
                <a16:creationId xmlns:a16="http://schemas.microsoft.com/office/drawing/2014/main" id="{FCC55FEE-9881-1F80-752E-170E9C989359}"/>
              </a:ext>
            </a:extLst>
          </p:cNvPr>
          <p:cNvPicPr>
            <a:picLocks noChangeAspect="1"/>
          </p:cNvPicPr>
          <p:nvPr/>
        </p:nvPicPr>
        <p:blipFill>
          <a:blip r:embed="rId7">
            <a:duotone>
              <a:schemeClr val="accent4">
                <a:shade val="45000"/>
                <a:satMod val="135000"/>
              </a:schemeClr>
              <a:prstClr val="white"/>
            </a:duotone>
          </a:blip>
          <a:stretch>
            <a:fillRect/>
          </a:stretch>
        </p:blipFill>
        <p:spPr>
          <a:xfrm rot="10800000">
            <a:off x="7008743" y="4900925"/>
            <a:ext cx="1069932" cy="1069932"/>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04306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521EEFC-3071-D261-80E5-D6943F70D62C}"/>
              </a:ext>
            </a:extLst>
          </p:cNvPr>
          <p:cNvSpPr txBox="1"/>
          <p:nvPr/>
        </p:nvSpPr>
        <p:spPr>
          <a:xfrm>
            <a:off x="498902" y="769201"/>
            <a:ext cx="5624802" cy="5319598"/>
          </a:xfrm>
          <a:prstGeom prst="rect">
            <a:avLst/>
          </a:prstGeom>
          <a:noFill/>
        </p:spPr>
        <p:txBody>
          <a:bodyPr wrap="square" rtlCol="0">
            <a:spAutoFit/>
          </a:bodyPr>
          <a:lstStyle/>
          <a:p>
            <a:pPr marL="571500" indent="-571500" algn="r" rtl="1">
              <a:lnSpc>
                <a:spcPct val="200000"/>
              </a:lnSpc>
              <a:buFont typeface="Arial" panose="020B0604020202020204" pitchFamily="34" charset="0"/>
              <a:buChar char="•"/>
            </a:pPr>
            <a:r>
              <a:rPr lang="he-IL" sz="4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בשפת הגוף</a:t>
            </a:r>
          </a:p>
          <a:p>
            <a:pPr marL="571500" indent="-571500" algn="r" rtl="1">
              <a:lnSpc>
                <a:spcPct val="200000"/>
              </a:lnSpc>
              <a:buFont typeface="Arial" panose="020B0604020202020204" pitchFamily="34" charset="0"/>
              <a:buChar char="•"/>
            </a:pPr>
            <a:r>
              <a:rPr lang="he-IL" sz="4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בהבעות הפנים</a:t>
            </a:r>
          </a:p>
          <a:p>
            <a:pPr marL="571500" indent="-571500" algn="r" rtl="1">
              <a:lnSpc>
                <a:spcPct val="200000"/>
              </a:lnSpc>
              <a:buFont typeface="Arial" panose="020B0604020202020204" pitchFamily="34" charset="0"/>
              <a:buChar char="•"/>
            </a:pPr>
            <a:r>
              <a:rPr lang="he-IL" sz="4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בקולות שהם משמיעים</a:t>
            </a:r>
          </a:p>
          <a:p>
            <a:pPr marL="571500" indent="-571500" algn="r" rtl="1">
              <a:lnSpc>
                <a:spcPct val="200000"/>
              </a:lnSpc>
              <a:buFont typeface="Arial" panose="020B0604020202020204" pitchFamily="34" charset="0"/>
              <a:buChar char="•"/>
            </a:pPr>
            <a:r>
              <a:rPr lang="he-IL" sz="4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וכדומה</a:t>
            </a:r>
          </a:p>
        </p:txBody>
      </p:sp>
      <p:pic>
        <p:nvPicPr>
          <p:cNvPr id="8" name="Graphic 7" descr="Organic shape">
            <a:extLst>
              <a:ext uri="{FF2B5EF4-FFF2-40B4-BE49-F238E27FC236}">
                <a16:creationId xmlns:a16="http://schemas.microsoft.com/office/drawing/2014/main" id="{0712834C-3B4F-ADB3-EA78-B7EAC8F8A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0"/>
            <a:ext cx="7596127" cy="7073814"/>
          </a:xfrm>
          <a:prstGeom prst="rect">
            <a:avLst/>
          </a:prstGeom>
        </p:spPr>
      </p:pic>
      <p:pic>
        <p:nvPicPr>
          <p:cNvPr id="16" name="Picture 15" descr="A yellow flower with black background&#10;&#10;Description automatically generated">
            <a:extLst>
              <a:ext uri="{FF2B5EF4-FFF2-40B4-BE49-F238E27FC236}">
                <a16:creationId xmlns:a16="http://schemas.microsoft.com/office/drawing/2014/main" id="{96F13BD4-C59C-2600-3357-82EF40354FF3}"/>
              </a:ext>
            </a:extLst>
          </p:cNvPr>
          <p:cNvPicPr>
            <a:picLocks noChangeAspect="1"/>
          </p:cNvPicPr>
          <p:nvPr/>
        </p:nvPicPr>
        <p:blipFill>
          <a:blip r:embed="rId5"/>
          <a:stretch>
            <a:fillRect/>
          </a:stretch>
        </p:blipFill>
        <p:spPr>
          <a:xfrm>
            <a:off x="11190705" y="200818"/>
            <a:ext cx="895781" cy="904738"/>
          </a:xfrm>
          <a:prstGeom prst="rect">
            <a:avLst/>
          </a:prstGeom>
        </p:spPr>
      </p:pic>
      <p:pic>
        <p:nvPicPr>
          <p:cNvPr id="11" name="Picture 10" descr="A pink flower with a black background&#10;&#10;Description automatically generated">
            <a:extLst>
              <a:ext uri="{FF2B5EF4-FFF2-40B4-BE49-F238E27FC236}">
                <a16:creationId xmlns:a16="http://schemas.microsoft.com/office/drawing/2014/main" id="{AE277B74-42AB-67F4-1427-55FA993B8519}"/>
              </a:ext>
            </a:extLst>
          </p:cNvPr>
          <p:cNvPicPr>
            <a:picLocks noChangeAspect="1"/>
          </p:cNvPicPr>
          <p:nvPr/>
        </p:nvPicPr>
        <p:blipFill>
          <a:blip r:embed="rId6"/>
          <a:stretch>
            <a:fillRect/>
          </a:stretch>
        </p:blipFill>
        <p:spPr>
          <a:xfrm>
            <a:off x="10262652" y="200818"/>
            <a:ext cx="895780" cy="904738"/>
          </a:xfrm>
          <a:prstGeom prst="rect">
            <a:avLst/>
          </a:prstGeom>
        </p:spPr>
      </p:pic>
      <p:pic>
        <p:nvPicPr>
          <p:cNvPr id="12" name="Picture 11" descr="A yellow flower with black background&#10;&#10;Description automatically generated">
            <a:extLst>
              <a:ext uri="{FF2B5EF4-FFF2-40B4-BE49-F238E27FC236}">
                <a16:creationId xmlns:a16="http://schemas.microsoft.com/office/drawing/2014/main" id="{C62377D1-8EC4-64A9-44AF-928583ABFF98}"/>
              </a:ext>
            </a:extLst>
          </p:cNvPr>
          <p:cNvPicPr>
            <a:picLocks noChangeAspect="1"/>
          </p:cNvPicPr>
          <p:nvPr/>
        </p:nvPicPr>
        <p:blipFill>
          <a:blip r:embed="rId5"/>
          <a:stretch>
            <a:fillRect/>
          </a:stretch>
        </p:blipFill>
        <p:spPr>
          <a:xfrm>
            <a:off x="9366871" y="200818"/>
            <a:ext cx="895781" cy="904738"/>
          </a:xfrm>
          <a:prstGeom prst="rect">
            <a:avLst/>
          </a:prstGeom>
        </p:spPr>
      </p:pic>
      <p:sp>
        <p:nvSpPr>
          <p:cNvPr id="7" name="TextBox 6">
            <a:extLst>
              <a:ext uri="{FF2B5EF4-FFF2-40B4-BE49-F238E27FC236}">
                <a16:creationId xmlns:a16="http://schemas.microsoft.com/office/drawing/2014/main" id="{A258E8FD-FDA7-7E50-A584-9D58D025D9C4}"/>
              </a:ext>
            </a:extLst>
          </p:cNvPr>
          <p:cNvSpPr txBox="1"/>
          <p:nvPr/>
        </p:nvSpPr>
        <p:spPr>
          <a:xfrm>
            <a:off x="8430017" y="2352701"/>
            <a:ext cx="2956142" cy="2585323"/>
          </a:xfrm>
          <a:prstGeom prst="rect">
            <a:avLst/>
          </a:prstGeom>
          <a:noFill/>
        </p:spPr>
        <p:txBody>
          <a:bodyPr wrap="square" rtlCol="0">
            <a:spAutoFit/>
          </a:bodyPr>
          <a:lstStyle/>
          <a:p>
            <a:pPr algn="ctr" rtl="1"/>
            <a:r>
              <a:rPr lang="he-IL" sz="5400" b="1" dirty="0">
                <a:latin typeface="Calibri" panose="020F0502020204030204" pitchFamily="34" charset="0"/>
                <a:ea typeface="Calibri" panose="020F0502020204030204" pitchFamily="34" charset="0"/>
                <a:cs typeface="Calibri" panose="020F0502020204030204" pitchFamily="34" charset="0"/>
              </a:rPr>
              <a:t>מתבוננים בהתנהגות שלהם:</a:t>
            </a:r>
            <a:endParaRPr lang="en-US" sz="5400" b="1" dirty="0">
              <a:latin typeface="Calibri" panose="020F0502020204030204" pitchFamily="34" charset="0"/>
              <a:ea typeface="Calibri" panose="020F0502020204030204" pitchFamily="34" charset="0"/>
              <a:cs typeface="Calibri" panose="020F0502020204030204" pitchFamily="34" charset="0"/>
            </a:endParaRPr>
          </a:p>
        </p:txBody>
      </p:sp>
      <p:pic>
        <p:nvPicPr>
          <p:cNvPr id="14" name="Graphic 13" descr="A brushstroke">
            <a:extLst>
              <a:ext uri="{FF2B5EF4-FFF2-40B4-BE49-F238E27FC236}">
                <a16:creationId xmlns:a16="http://schemas.microsoft.com/office/drawing/2014/main" id="{E64C607B-4204-6BBB-F15B-727596CA5F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959207">
            <a:off x="-547687" y="-291763"/>
            <a:ext cx="4950814" cy="3174410"/>
          </a:xfrm>
          <a:prstGeom prst="rect">
            <a:avLst/>
          </a:prstGeom>
        </p:spPr>
      </p:pic>
      <p:pic>
        <p:nvPicPr>
          <p:cNvPr id="18" name="Graphic 17" descr="Dance with solid fill">
            <a:extLst>
              <a:ext uri="{FF2B5EF4-FFF2-40B4-BE49-F238E27FC236}">
                <a16:creationId xmlns:a16="http://schemas.microsoft.com/office/drawing/2014/main" id="{6D47B8AF-0877-AA68-1D33-289563CE34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1246" y="980295"/>
            <a:ext cx="1266259" cy="1266259"/>
          </a:xfrm>
          <a:prstGeom prst="rect">
            <a:avLst/>
          </a:prstGeom>
        </p:spPr>
      </p:pic>
      <p:pic>
        <p:nvPicPr>
          <p:cNvPr id="20" name="Graphic 19" descr="Woozy face outline with solid fill">
            <a:extLst>
              <a:ext uri="{FF2B5EF4-FFF2-40B4-BE49-F238E27FC236}">
                <a16:creationId xmlns:a16="http://schemas.microsoft.com/office/drawing/2014/main" id="{357A51D3-1868-641A-BCAE-066CFCB62B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5516" y="2575175"/>
            <a:ext cx="914400" cy="914400"/>
          </a:xfrm>
          <a:prstGeom prst="rect">
            <a:avLst/>
          </a:prstGeom>
        </p:spPr>
      </p:pic>
      <p:pic>
        <p:nvPicPr>
          <p:cNvPr id="22" name="Graphic 21" descr="Zany face outline with solid fill">
            <a:extLst>
              <a:ext uri="{FF2B5EF4-FFF2-40B4-BE49-F238E27FC236}">
                <a16:creationId xmlns:a16="http://schemas.microsoft.com/office/drawing/2014/main" id="{F71241DA-3C79-EFC4-6CE8-4221F8AF29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57594" y="2549274"/>
            <a:ext cx="914400" cy="914400"/>
          </a:xfrm>
          <a:prstGeom prst="rect">
            <a:avLst/>
          </a:prstGeom>
        </p:spPr>
      </p:pic>
      <p:pic>
        <p:nvPicPr>
          <p:cNvPr id="24" name="Graphic 23" descr="Sound Medium with solid fill">
            <a:extLst>
              <a:ext uri="{FF2B5EF4-FFF2-40B4-BE49-F238E27FC236}">
                <a16:creationId xmlns:a16="http://schemas.microsoft.com/office/drawing/2014/main" id="{144E443A-CD36-A1E1-4EB2-47441F5CD1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91246" y="3792295"/>
            <a:ext cx="914400" cy="914400"/>
          </a:xfrm>
          <a:prstGeom prst="rect">
            <a:avLst/>
          </a:prstGeom>
        </p:spPr>
      </p:pic>
      <p:sp>
        <p:nvSpPr>
          <p:cNvPr id="25" name="TextBox 24">
            <a:extLst>
              <a:ext uri="{FF2B5EF4-FFF2-40B4-BE49-F238E27FC236}">
                <a16:creationId xmlns:a16="http://schemas.microsoft.com/office/drawing/2014/main" id="{70D66ADE-9430-C35C-56FE-DD3306F528E7}"/>
              </a:ext>
            </a:extLst>
          </p:cNvPr>
          <p:cNvSpPr txBox="1"/>
          <p:nvPr/>
        </p:nvSpPr>
        <p:spPr>
          <a:xfrm>
            <a:off x="6191246" y="4795828"/>
            <a:ext cx="1800359" cy="1107996"/>
          </a:xfrm>
          <a:prstGeom prst="rect">
            <a:avLst/>
          </a:prstGeom>
          <a:noFill/>
        </p:spPr>
        <p:txBody>
          <a:bodyPr wrap="square" rtlCol="0">
            <a:spAutoFit/>
          </a:bodyPr>
          <a:lstStyle/>
          <a:p>
            <a:r>
              <a:rPr lang="en-US" sz="6600" b="1" dirty="0">
                <a:solidFill>
                  <a:srgbClr val="3B70E9"/>
                </a:solidFill>
              </a:rPr>
              <a:t>…</a:t>
            </a:r>
          </a:p>
        </p:txBody>
      </p:sp>
    </p:spTree>
    <p:extLst>
      <p:ext uri="{BB962C8B-B14F-4D97-AF65-F5344CB8AC3E}">
        <p14:creationId xmlns:p14="http://schemas.microsoft.com/office/powerpoint/2010/main" val="2116823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29C5-7A77-6942-20C5-9C7C4CECC3A5}"/>
              </a:ext>
            </a:extLst>
          </p:cNvPr>
          <p:cNvSpPr>
            <a:spLocks noGrp="1"/>
          </p:cNvSpPr>
          <p:nvPr>
            <p:ph type="title"/>
          </p:nvPr>
        </p:nvSpPr>
        <p:spPr>
          <a:xfrm>
            <a:off x="998091" y="154665"/>
            <a:ext cx="10515600" cy="1325563"/>
          </a:xfrm>
        </p:spPr>
        <p:txBody>
          <a:bodyPr>
            <a:normAutofit/>
          </a:bodyPr>
          <a:lstStyle/>
          <a:p>
            <a:pPr algn="r" rtl="1"/>
            <a:r>
              <a:rPr lang="he-IL" sz="4600" b="1" dirty="0">
                <a:solidFill>
                  <a:srgbClr val="3B70E9"/>
                </a:solidFill>
                <a:latin typeface="Calibri" panose="020F0502020204030204" pitchFamily="34" charset="0"/>
                <a:ea typeface="Calibri" panose="020F0502020204030204" pitchFamily="34" charset="0"/>
                <a:cs typeface="Calibri" panose="020F0502020204030204" pitchFamily="34" charset="0"/>
              </a:rPr>
              <a:t>דוגמאות:</a:t>
            </a:r>
            <a:endParaRPr lang="en-US" sz="4600" b="1" dirty="0">
              <a:solidFill>
                <a:srgbClr val="3B70E9"/>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ink hexagon with black background&#10;&#10;Description automatically generated">
            <a:extLst>
              <a:ext uri="{FF2B5EF4-FFF2-40B4-BE49-F238E27FC236}">
                <a16:creationId xmlns:a16="http://schemas.microsoft.com/office/drawing/2014/main" id="{45521825-A764-F376-D88E-1D8195F01CED}"/>
              </a:ext>
            </a:extLst>
          </p:cNvPr>
          <p:cNvPicPr>
            <a:picLocks noChangeAspect="1"/>
          </p:cNvPicPr>
          <p:nvPr/>
        </p:nvPicPr>
        <p:blipFill>
          <a:blip r:embed="rId3"/>
          <a:stretch>
            <a:fillRect/>
          </a:stretch>
        </p:blipFill>
        <p:spPr>
          <a:xfrm rot="679568">
            <a:off x="11446519" y="451830"/>
            <a:ext cx="841764" cy="731230"/>
          </a:xfrm>
          <a:prstGeom prst="rect">
            <a:avLst/>
          </a:prstGeom>
        </p:spPr>
      </p:pic>
      <p:grpSp>
        <p:nvGrpSpPr>
          <p:cNvPr id="5" name="Group 4">
            <a:extLst>
              <a:ext uri="{FF2B5EF4-FFF2-40B4-BE49-F238E27FC236}">
                <a16:creationId xmlns:a16="http://schemas.microsoft.com/office/drawing/2014/main" id="{5976D7EC-2CBD-5978-3CD9-6156036CB8CB}"/>
              </a:ext>
            </a:extLst>
          </p:cNvPr>
          <p:cNvGrpSpPr/>
          <p:nvPr/>
        </p:nvGrpSpPr>
        <p:grpSpPr>
          <a:xfrm>
            <a:off x="8143630" y="1463096"/>
            <a:ext cx="3615186" cy="1970048"/>
            <a:chOff x="8468114" y="1026997"/>
            <a:chExt cx="3615186" cy="4217031"/>
          </a:xfrm>
        </p:grpSpPr>
        <p:sp>
          <p:nvSpPr>
            <p:cNvPr id="6" name="Round Diagonal Corner Rectangle 7">
              <a:extLst>
                <a:ext uri="{FF2B5EF4-FFF2-40B4-BE49-F238E27FC236}">
                  <a16:creationId xmlns:a16="http://schemas.microsoft.com/office/drawing/2014/main" id="{F3CF324C-8C5E-1168-886D-C1EB1CAC5315}"/>
                </a:ext>
              </a:extLst>
            </p:cNvPr>
            <p:cNvSpPr/>
            <p:nvPr/>
          </p:nvSpPr>
          <p:spPr>
            <a:xfrm>
              <a:off x="8516038" y="2644047"/>
              <a:ext cx="3382178" cy="2599981"/>
            </a:xfrm>
            <a:prstGeom prst="round2DiagRect">
              <a:avLst/>
            </a:prstGeom>
            <a:solidFill>
              <a:srgbClr val="3B7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4D426D04-D769-DCDA-DE73-70B5CCB45513}"/>
                </a:ext>
              </a:extLst>
            </p:cNvPr>
            <p:cNvSpPr txBox="1"/>
            <p:nvPr/>
          </p:nvSpPr>
          <p:spPr>
            <a:xfrm>
              <a:off x="11233347" y="1026997"/>
              <a:ext cx="849953" cy="1234890"/>
            </a:xfrm>
            <a:prstGeom prst="rect">
              <a:avLst/>
            </a:prstGeom>
            <a:noFill/>
          </p:spPr>
          <p:txBody>
            <a:bodyPr wrap="square" rtlCol="0">
              <a:spAutoFit/>
            </a:bodyPr>
            <a:lstStyle/>
            <a:p>
              <a:pPr marL="0" algn="r" defTabSz="914400" rtl="1" eaLnBrk="1" latinLnBrk="0" hangingPunct="1">
                <a:lnSpc>
                  <a:spcPts val="8500"/>
                </a:lnSpc>
              </a:pPr>
              <a:r>
                <a:rPr lang="he-IL" sz="9600" b="1" dirty="0">
                  <a:solidFill>
                    <a:srgbClr val="FF4DC9"/>
                  </a:solidFill>
                  <a:latin typeface="Calibri" panose="020F0502020204030204" pitchFamily="34" charset="0"/>
                  <a:cs typeface="Calibri" panose="020F0502020204030204" pitchFamily="34" charset="0"/>
                </a:rPr>
                <a:t>1</a:t>
              </a:r>
              <a:endParaRPr lang="en-IL" sz="9600" b="1" dirty="0">
                <a:solidFill>
                  <a:srgbClr val="FF4DC9"/>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D365B9C-F18A-48E1-0122-B6298C627BE4}"/>
                </a:ext>
              </a:extLst>
            </p:cNvPr>
            <p:cNvSpPr txBox="1"/>
            <p:nvPr/>
          </p:nvSpPr>
          <p:spPr>
            <a:xfrm>
              <a:off x="8468114" y="2935704"/>
              <a:ext cx="3301392" cy="1384995"/>
            </a:xfrm>
            <a:prstGeom prst="rect">
              <a:avLst/>
            </a:prstGeom>
            <a:noFill/>
          </p:spPr>
          <p:txBody>
            <a:bodyPr wrap="square" rtlCol="0">
              <a:spAutoFit/>
            </a:bodyPr>
            <a:lstStyle/>
            <a:p>
              <a:pPr marL="0" algn="r" defTabSz="914400" rtl="1" eaLnBrk="1" latinLnBrk="0" hangingPunct="1"/>
              <a:r>
                <a:rPr lang="he-IL" sz="2800" dirty="0">
                  <a:solidFill>
                    <a:schemeClr val="bg1"/>
                  </a:solidFill>
                  <a:latin typeface="Calibri" panose="020F0502020204030204" pitchFamily="34" charset="0"/>
                  <a:cs typeface="Calibri" panose="020F0502020204030204" pitchFamily="34" charset="0"/>
                </a:rPr>
                <a:t>כלב ששמח שהבעלים שלו חזר הביתה, עשוי...</a:t>
              </a:r>
            </a:p>
            <a:p>
              <a:pPr marL="0" algn="r" defTabSz="914400" rtl="1" eaLnBrk="1" latinLnBrk="0" hangingPunct="1"/>
              <a:endParaRPr lang="he-IL" sz="2800" dirty="0">
                <a:solidFill>
                  <a:schemeClr val="bg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0D0AEAF7-FFBA-FA68-AD67-D31B56B91DE9}"/>
              </a:ext>
            </a:extLst>
          </p:cNvPr>
          <p:cNvGrpSpPr/>
          <p:nvPr/>
        </p:nvGrpSpPr>
        <p:grpSpPr>
          <a:xfrm>
            <a:off x="4242188" y="1528928"/>
            <a:ext cx="3557579" cy="2258696"/>
            <a:chOff x="8516038" y="1333657"/>
            <a:chExt cx="3557579" cy="3910371"/>
          </a:xfrm>
        </p:grpSpPr>
        <p:sp>
          <p:nvSpPr>
            <p:cNvPr id="10" name="Round Diagonal Corner Rectangle 15">
              <a:extLst>
                <a:ext uri="{FF2B5EF4-FFF2-40B4-BE49-F238E27FC236}">
                  <a16:creationId xmlns:a16="http://schemas.microsoft.com/office/drawing/2014/main" id="{C67DF853-B16A-6EF1-3A65-C184507F2F80}"/>
                </a:ext>
              </a:extLst>
            </p:cNvPr>
            <p:cNvSpPr/>
            <p:nvPr/>
          </p:nvSpPr>
          <p:spPr>
            <a:xfrm>
              <a:off x="8516038" y="2644047"/>
              <a:ext cx="3382178" cy="2599981"/>
            </a:xfrm>
            <a:prstGeom prst="round2DiagRect">
              <a:avLst/>
            </a:prstGeom>
            <a:solidFill>
              <a:srgbClr val="3B7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TextBox 10">
              <a:extLst>
                <a:ext uri="{FF2B5EF4-FFF2-40B4-BE49-F238E27FC236}">
                  <a16:creationId xmlns:a16="http://schemas.microsoft.com/office/drawing/2014/main" id="{D6828311-A373-4025-6989-267799B6C227}"/>
                </a:ext>
              </a:extLst>
            </p:cNvPr>
            <p:cNvSpPr txBox="1"/>
            <p:nvPr/>
          </p:nvSpPr>
          <p:spPr>
            <a:xfrm>
              <a:off x="11223664" y="1333657"/>
              <a:ext cx="849953" cy="1234890"/>
            </a:xfrm>
            <a:prstGeom prst="rect">
              <a:avLst/>
            </a:prstGeom>
            <a:noFill/>
          </p:spPr>
          <p:txBody>
            <a:bodyPr wrap="square" rtlCol="0">
              <a:spAutoFit/>
            </a:bodyPr>
            <a:lstStyle/>
            <a:p>
              <a:pPr marL="0" algn="r" defTabSz="914400" rtl="1" eaLnBrk="1" latinLnBrk="0" hangingPunct="1">
                <a:lnSpc>
                  <a:spcPts val="8500"/>
                </a:lnSpc>
              </a:pPr>
              <a:r>
                <a:rPr lang="he-IL" sz="9600" b="1" dirty="0">
                  <a:solidFill>
                    <a:srgbClr val="FF4DC9"/>
                  </a:solidFill>
                  <a:latin typeface="Calibri" panose="020F0502020204030204" pitchFamily="34" charset="0"/>
                  <a:cs typeface="Calibri" panose="020F0502020204030204" pitchFamily="34" charset="0"/>
                </a:rPr>
                <a:t>2</a:t>
              </a:r>
              <a:endParaRPr lang="en-IL" sz="9600" b="1" dirty="0">
                <a:solidFill>
                  <a:srgbClr val="FF4DC9"/>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F25F3AE-BB57-99A2-78D7-6261B76031A8}"/>
                </a:ext>
              </a:extLst>
            </p:cNvPr>
            <p:cNvSpPr txBox="1"/>
            <p:nvPr/>
          </p:nvSpPr>
          <p:spPr>
            <a:xfrm>
              <a:off x="8654124" y="2737283"/>
              <a:ext cx="3105931" cy="1791339"/>
            </a:xfrm>
            <a:prstGeom prst="rect">
              <a:avLst/>
            </a:prstGeom>
            <a:noFill/>
          </p:spPr>
          <p:txBody>
            <a:bodyPr wrap="square" rtlCol="0">
              <a:spAutoFit/>
            </a:bodyPr>
            <a:lstStyle/>
            <a:p>
              <a:pPr marR="0" lvl="0" algn="r" rtl="1">
                <a:lnSpc>
                  <a:spcPct val="100000"/>
                </a:lnSpc>
                <a:spcBef>
                  <a:spcPts val="0"/>
                </a:spcBef>
                <a:spcAft>
                  <a:spcPts val="0"/>
                </a:spcAft>
              </a:pPr>
              <a:r>
                <a:rPr lang="he-IL" sz="2800" dirty="0">
                  <a:solidFill>
                    <a:schemeClr val="lt1"/>
                  </a:solidFill>
                  <a:latin typeface="Calibri" panose="020F0502020204030204" pitchFamily="34" charset="0"/>
                  <a:ea typeface="Calibri" panose="020F0502020204030204" pitchFamily="34" charset="0"/>
                  <a:cs typeface="Calibri" panose="020F0502020204030204" pitchFamily="34" charset="0"/>
                  <a:sym typeface="Assistant"/>
                </a:rPr>
                <a:t>בעל-חיים שרגלו נפצעה או נשברה, עשוי... </a:t>
              </a:r>
            </a:p>
            <a:p>
              <a:pPr marR="0" lvl="0" algn="r" rtl="1">
                <a:lnSpc>
                  <a:spcPct val="100000"/>
                </a:lnSpc>
                <a:spcBef>
                  <a:spcPts val="0"/>
                </a:spcBef>
                <a:spcAft>
                  <a:spcPts val="0"/>
                </a:spcAft>
              </a:pPr>
              <a:endParaRPr lang="he-IL" sz="2800" dirty="0">
                <a:solidFill>
                  <a:schemeClr val="lt1"/>
                </a:solidFill>
                <a:latin typeface="Calibri" panose="020F0502020204030204" pitchFamily="34" charset="0"/>
                <a:ea typeface="Calibri" panose="020F0502020204030204" pitchFamily="34" charset="0"/>
                <a:cs typeface="Calibri" panose="020F0502020204030204" pitchFamily="34" charset="0"/>
                <a:sym typeface="Assistant"/>
              </a:endParaRPr>
            </a:p>
            <a:p>
              <a:pPr marR="0" lvl="0" algn="r" rtl="1">
                <a:lnSpc>
                  <a:spcPct val="100000"/>
                </a:lnSpc>
                <a:spcBef>
                  <a:spcPts val="0"/>
                </a:spcBef>
                <a:spcAft>
                  <a:spcPts val="0"/>
                </a:spcAft>
              </a:pPr>
              <a:endParaRPr lang="he-IL"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Assistant"/>
              </a:endParaRPr>
            </a:p>
          </p:txBody>
        </p:sp>
      </p:grpSp>
      <p:grpSp>
        <p:nvGrpSpPr>
          <p:cNvPr id="13" name="Group 12">
            <a:extLst>
              <a:ext uri="{FF2B5EF4-FFF2-40B4-BE49-F238E27FC236}">
                <a16:creationId xmlns:a16="http://schemas.microsoft.com/office/drawing/2014/main" id="{691D907B-5FF7-CB1B-0092-45C2D909726B}"/>
              </a:ext>
            </a:extLst>
          </p:cNvPr>
          <p:cNvGrpSpPr/>
          <p:nvPr/>
        </p:nvGrpSpPr>
        <p:grpSpPr>
          <a:xfrm>
            <a:off x="270182" y="1477820"/>
            <a:ext cx="3666520" cy="2284940"/>
            <a:chOff x="8499819" y="440521"/>
            <a:chExt cx="3666520" cy="6417479"/>
          </a:xfrm>
        </p:grpSpPr>
        <p:sp>
          <p:nvSpPr>
            <p:cNvPr id="14" name="Round Diagonal Corner Rectangle 20">
              <a:extLst>
                <a:ext uri="{FF2B5EF4-FFF2-40B4-BE49-F238E27FC236}">
                  <a16:creationId xmlns:a16="http://schemas.microsoft.com/office/drawing/2014/main" id="{B61B3770-18C8-514E-BA29-6888ABB5DC29}"/>
                </a:ext>
              </a:extLst>
            </p:cNvPr>
            <p:cNvSpPr/>
            <p:nvPr/>
          </p:nvSpPr>
          <p:spPr>
            <a:xfrm>
              <a:off x="8516038" y="2644047"/>
              <a:ext cx="3382178" cy="4213953"/>
            </a:xfrm>
            <a:prstGeom prst="round2DiagRect">
              <a:avLst/>
            </a:prstGeom>
            <a:solidFill>
              <a:srgbClr val="3B7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5" name="TextBox 14">
              <a:extLst>
                <a:ext uri="{FF2B5EF4-FFF2-40B4-BE49-F238E27FC236}">
                  <a16:creationId xmlns:a16="http://schemas.microsoft.com/office/drawing/2014/main" id="{CA76CE60-8282-E724-D488-54806CB27670}"/>
                </a:ext>
              </a:extLst>
            </p:cNvPr>
            <p:cNvSpPr txBox="1"/>
            <p:nvPr/>
          </p:nvSpPr>
          <p:spPr>
            <a:xfrm>
              <a:off x="11316386" y="440521"/>
              <a:ext cx="849953" cy="1234890"/>
            </a:xfrm>
            <a:prstGeom prst="rect">
              <a:avLst/>
            </a:prstGeom>
            <a:noFill/>
          </p:spPr>
          <p:txBody>
            <a:bodyPr wrap="square" rtlCol="0">
              <a:spAutoFit/>
            </a:bodyPr>
            <a:lstStyle/>
            <a:p>
              <a:pPr marL="0" algn="r" defTabSz="914400" rtl="1" eaLnBrk="1" latinLnBrk="0" hangingPunct="1">
                <a:lnSpc>
                  <a:spcPts val="8500"/>
                </a:lnSpc>
              </a:pPr>
              <a:r>
                <a:rPr lang="he-IL" sz="9600" b="1" dirty="0">
                  <a:solidFill>
                    <a:srgbClr val="FF4DC9"/>
                  </a:solidFill>
                  <a:latin typeface="Calibri" panose="020F0502020204030204" pitchFamily="34" charset="0"/>
                  <a:cs typeface="Calibri" panose="020F0502020204030204" pitchFamily="34" charset="0"/>
                </a:rPr>
                <a:t>3</a:t>
              </a:r>
              <a:endParaRPr lang="en-IL" sz="9600" b="1" dirty="0">
                <a:solidFill>
                  <a:srgbClr val="FF4DC9"/>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CA637B0-98A7-F8A5-3278-A71ADC9DE9C4}"/>
                </a:ext>
              </a:extLst>
            </p:cNvPr>
            <p:cNvSpPr txBox="1"/>
            <p:nvPr/>
          </p:nvSpPr>
          <p:spPr>
            <a:xfrm>
              <a:off x="8499819" y="2834882"/>
              <a:ext cx="3298796" cy="1232594"/>
            </a:xfrm>
            <a:prstGeom prst="rect">
              <a:avLst/>
            </a:prstGeom>
            <a:noFill/>
          </p:spPr>
          <p:txBody>
            <a:bodyPr wrap="square" rtlCol="0">
              <a:spAutoFit/>
            </a:bodyPr>
            <a:lstStyle/>
            <a:p>
              <a:pPr marL="0" algn="r" defTabSz="914400" rtl="1" eaLnBrk="1" latinLnBrk="0" hangingPunct="1"/>
              <a:r>
                <a:rPr lang="he-IL" sz="2800" dirty="0">
                  <a:solidFill>
                    <a:schemeClr val="bg1"/>
                  </a:solidFill>
                  <a:latin typeface="Calibri" panose="020F0502020204030204" pitchFamily="34" charset="0"/>
                  <a:cs typeface="Calibri" panose="020F0502020204030204" pitchFamily="34" charset="0"/>
                </a:rPr>
                <a:t>תרנגולת שפוחדת שהאפרוחים שלה בסכנה עשויה...</a:t>
              </a:r>
            </a:p>
          </p:txBody>
        </p:sp>
      </p:grpSp>
      <p:sp>
        <p:nvSpPr>
          <p:cNvPr id="18" name="TextBox 17">
            <a:extLst>
              <a:ext uri="{FF2B5EF4-FFF2-40B4-BE49-F238E27FC236}">
                <a16:creationId xmlns:a16="http://schemas.microsoft.com/office/drawing/2014/main" id="{AAB6993D-3953-EF92-71C4-DD4D47802B60}"/>
              </a:ext>
            </a:extLst>
          </p:cNvPr>
          <p:cNvSpPr txBox="1"/>
          <p:nvPr/>
        </p:nvSpPr>
        <p:spPr>
          <a:xfrm>
            <a:off x="8956109" y="3691681"/>
            <a:ext cx="2557581" cy="1384995"/>
          </a:xfrm>
          <a:prstGeom prst="rect">
            <a:avLst/>
          </a:prstGeom>
          <a:noFill/>
        </p:spPr>
        <p:txBody>
          <a:bodyPr wrap="square">
            <a:spAutoFit/>
          </a:bodyPr>
          <a:lstStyle/>
          <a:p>
            <a:pPr marL="0" algn="r" defTabSz="914400" rtl="1" eaLnBrk="1" latinLnBrk="0" hangingPunct="1"/>
            <a:r>
              <a:rPr lang="he-IL" sz="2800" dirty="0">
                <a:solidFill>
                  <a:srgbClr val="3B70E9"/>
                </a:solidFill>
                <a:latin typeface="Calibri" panose="020F0502020204030204" pitchFamily="34" charset="0"/>
                <a:cs typeface="Calibri" panose="020F0502020204030204" pitchFamily="34" charset="0"/>
              </a:rPr>
              <a:t>לכשכש בזנב, לקפוץ, להתרוצץ, ללקק.</a:t>
            </a:r>
          </a:p>
        </p:txBody>
      </p:sp>
      <p:sp>
        <p:nvSpPr>
          <p:cNvPr id="19" name="TextBox 18">
            <a:extLst>
              <a:ext uri="{FF2B5EF4-FFF2-40B4-BE49-F238E27FC236}">
                <a16:creationId xmlns:a16="http://schemas.microsoft.com/office/drawing/2014/main" id="{41DEADD7-48D5-1C3D-9604-23F7046065CA}"/>
              </a:ext>
            </a:extLst>
          </p:cNvPr>
          <p:cNvSpPr txBox="1"/>
          <p:nvPr/>
        </p:nvSpPr>
        <p:spPr>
          <a:xfrm>
            <a:off x="4211986" y="3762760"/>
            <a:ext cx="3162805" cy="1384995"/>
          </a:xfrm>
          <a:prstGeom prst="rect">
            <a:avLst/>
          </a:prstGeom>
          <a:noFill/>
        </p:spPr>
        <p:txBody>
          <a:bodyPr wrap="square">
            <a:spAutoFit/>
          </a:bodyPr>
          <a:lstStyle/>
          <a:p>
            <a:pPr marL="0" algn="r" defTabSz="914400" rtl="1" eaLnBrk="1" latinLnBrk="0" hangingPunct="1"/>
            <a:r>
              <a:rPr lang="he-IL" sz="2800" dirty="0">
                <a:solidFill>
                  <a:srgbClr val="3B70E9"/>
                </a:solidFill>
                <a:latin typeface="Calibri" panose="020F0502020204030204" pitchFamily="34" charset="0"/>
                <a:cs typeface="Calibri" panose="020F0502020204030204" pitchFamily="34" charset="0"/>
              </a:rPr>
              <a:t>לשכב על צדו,</a:t>
            </a:r>
            <a:r>
              <a:rPr lang="en-US" sz="2800" dirty="0">
                <a:solidFill>
                  <a:srgbClr val="3B70E9"/>
                </a:solidFill>
                <a:latin typeface="Calibri" panose="020F0502020204030204" pitchFamily="34" charset="0"/>
                <a:cs typeface="Calibri" panose="020F0502020204030204" pitchFamily="34" charset="0"/>
              </a:rPr>
              <a:t> </a:t>
            </a:r>
            <a:r>
              <a:rPr lang="he-IL" sz="2800" dirty="0">
                <a:solidFill>
                  <a:srgbClr val="3B70E9"/>
                </a:solidFill>
                <a:latin typeface="Calibri" panose="020F0502020204030204" pitchFamily="34" charset="0"/>
                <a:cs typeface="Calibri" panose="020F0502020204030204" pitchFamily="34" charset="0"/>
              </a:rPr>
              <a:t>להיאנח, </a:t>
            </a:r>
          </a:p>
          <a:p>
            <a:pPr marL="0" algn="r" defTabSz="914400" rtl="1" eaLnBrk="1" latinLnBrk="0" hangingPunct="1"/>
            <a:r>
              <a:rPr lang="he-IL" sz="2800" dirty="0">
                <a:solidFill>
                  <a:srgbClr val="3B70E9"/>
                </a:solidFill>
                <a:latin typeface="Calibri" panose="020F0502020204030204" pitchFamily="34" charset="0"/>
                <a:cs typeface="Calibri" panose="020F0502020204030204" pitchFamily="34" charset="0"/>
              </a:rPr>
              <a:t>ליילל כמו גור, </a:t>
            </a:r>
          </a:p>
          <a:p>
            <a:pPr marL="0" algn="r" defTabSz="914400" rtl="1" eaLnBrk="1" latinLnBrk="0" hangingPunct="1"/>
            <a:r>
              <a:rPr lang="he-IL" sz="2800" dirty="0">
                <a:solidFill>
                  <a:srgbClr val="3B70E9"/>
                </a:solidFill>
                <a:latin typeface="Calibri" panose="020F0502020204030204" pitchFamily="34" charset="0"/>
                <a:cs typeface="Calibri" panose="020F0502020204030204" pitchFamily="34" charset="0"/>
              </a:rPr>
              <a:t>ללקק את רגלו</a:t>
            </a:r>
          </a:p>
        </p:txBody>
      </p:sp>
      <p:pic>
        <p:nvPicPr>
          <p:cNvPr id="20" name="Graphic 19" descr="An organic corner shape">
            <a:extLst>
              <a:ext uri="{FF2B5EF4-FFF2-40B4-BE49-F238E27FC236}">
                <a16:creationId xmlns:a16="http://schemas.microsoft.com/office/drawing/2014/main" id="{1E503DFD-FA3A-4205-7C6E-7DD23C01E6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53948" y="-737891"/>
            <a:ext cx="2246328" cy="3754223"/>
          </a:xfrm>
          <a:prstGeom prst="rect">
            <a:avLst/>
          </a:prstGeom>
        </p:spPr>
      </p:pic>
      <p:sp>
        <p:nvSpPr>
          <p:cNvPr id="21" name="TextBox 20">
            <a:extLst>
              <a:ext uri="{FF2B5EF4-FFF2-40B4-BE49-F238E27FC236}">
                <a16:creationId xmlns:a16="http://schemas.microsoft.com/office/drawing/2014/main" id="{89E5E452-6EAE-14B0-7DFC-0B23DDB2CBF1}"/>
              </a:ext>
            </a:extLst>
          </p:cNvPr>
          <p:cNvSpPr txBox="1"/>
          <p:nvPr/>
        </p:nvSpPr>
        <p:spPr>
          <a:xfrm>
            <a:off x="475990" y="3995185"/>
            <a:ext cx="3035736" cy="1384995"/>
          </a:xfrm>
          <a:prstGeom prst="rect">
            <a:avLst/>
          </a:prstGeom>
          <a:noFill/>
        </p:spPr>
        <p:txBody>
          <a:bodyPr wrap="square">
            <a:spAutoFit/>
          </a:bodyPr>
          <a:lstStyle/>
          <a:p>
            <a:pPr marL="0" algn="r" defTabSz="914400" rtl="1" eaLnBrk="1" latinLnBrk="0" hangingPunct="1"/>
            <a:r>
              <a:rPr lang="he-IL" sz="2800" dirty="0">
                <a:solidFill>
                  <a:srgbClr val="3B70E9"/>
                </a:solidFill>
                <a:latin typeface="Calibri" panose="020F0502020204030204" pitchFamily="34" charset="0"/>
                <a:cs typeface="Calibri" panose="020F0502020204030204" pitchFamily="34" charset="0"/>
              </a:rPr>
              <a:t>לתקוף, לרוץ, </a:t>
            </a:r>
          </a:p>
          <a:p>
            <a:pPr marL="0" algn="r" defTabSz="914400" rtl="1" eaLnBrk="1" latinLnBrk="0" hangingPunct="1"/>
            <a:r>
              <a:rPr lang="he-IL" sz="2800" dirty="0">
                <a:solidFill>
                  <a:srgbClr val="3B70E9"/>
                </a:solidFill>
                <a:latin typeface="Calibri" panose="020F0502020204030204" pitchFamily="34" charset="0"/>
                <a:cs typeface="Calibri" panose="020F0502020204030204" pitchFamily="34" charset="0"/>
              </a:rPr>
              <a:t>לחפש את האפרוחים, לקרקר </a:t>
            </a:r>
          </a:p>
        </p:txBody>
      </p:sp>
      <p:pic>
        <p:nvPicPr>
          <p:cNvPr id="24" name="Picture 4" descr="happy_dog_470x352">
            <a:extLst>
              <a:ext uri="{FF2B5EF4-FFF2-40B4-BE49-F238E27FC236}">
                <a16:creationId xmlns:a16="http://schemas.microsoft.com/office/drawing/2014/main" id="{40BFC225-3FC1-A577-6DA1-CA0BF8FE8E81}"/>
              </a:ext>
            </a:extLst>
          </p:cNvPr>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rot="21121312">
            <a:off x="8593230" y="4707316"/>
            <a:ext cx="1922462" cy="18716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תרנגולת עם אפרוחים11">
            <a:extLst>
              <a:ext uri="{FF2B5EF4-FFF2-40B4-BE49-F238E27FC236}">
                <a16:creationId xmlns:a16="http://schemas.microsoft.com/office/drawing/2014/main" id="{2258B4C0-C021-E638-8897-5C951516B92E}"/>
              </a:ext>
            </a:extLst>
          </p:cNvPr>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a:stretch>
            <a:fillRect/>
          </a:stretch>
        </p:blipFill>
        <p:spPr bwMode="auto">
          <a:xfrm rot="206585">
            <a:off x="201063" y="5017287"/>
            <a:ext cx="2447925" cy="1751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a dog laying on the ground with it's head on the ground">
            <a:extLst>
              <a:ext uri="{FF2B5EF4-FFF2-40B4-BE49-F238E27FC236}">
                <a16:creationId xmlns:a16="http://schemas.microsoft.com/office/drawing/2014/main" id="{CA70505F-FC44-DD28-8945-010EA5ABF14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75" t="12505" r="-3875" b="42557"/>
          <a:stretch/>
        </p:blipFill>
        <p:spPr bwMode="auto">
          <a:xfrm>
            <a:off x="4841725" y="5117291"/>
            <a:ext cx="2300919" cy="15510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41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בעלי החיים עם החושים הכי מדהימים! מה הקטע חושי על">
            <a:hlinkClick r:id="" action="ppaction://media"/>
            <a:extLst>
              <a:ext uri="{FF2B5EF4-FFF2-40B4-BE49-F238E27FC236}">
                <a16:creationId xmlns:a16="http://schemas.microsoft.com/office/drawing/2014/main" id="{C9B59A96-A223-BC99-17CE-858B7AC775A0}"/>
              </a:ext>
            </a:extLst>
          </p:cNvPr>
          <p:cNvPicPr>
            <a:picLocks noRot="1" noChangeAspect="1"/>
          </p:cNvPicPr>
          <p:nvPr>
            <a:videoFile r:link="rId1"/>
          </p:nvPr>
        </p:nvPicPr>
        <p:blipFill>
          <a:blip r:embed="rId3"/>
          <a:stretch>
            <a:fillRect/>
          </a:stretch>
        </p:blipFill>
        <p:spPr>
          <a:xfrm>
            <a:off x="250521" y="112734"/>
            <a:ext cx="11756416" cy="6637182"/>
          </a:xfrm>
          <a:prstGeom prst="rect">
            <a:avLst/>
          </a:prstGeom>
        </p:spPr>
      </p:pic>
    </p:spTree>
    <p:extLst>
      <p:ext uri="{BB962C8B-B14F-4D97-AF65-F5344CB8AC3E}">
        <p14:creationId xmlns:p14="http://schemas.microsoft.com/office/powerpoint/2010/main" val="78045057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9D2417ACFEAE40B590A8C9C04C8091" ma:contentTypeVersion="5" ma:contentTypeDescription="Create a new document." ma:contentTypeScope="" ma:versionID="0d84b372f1722526204628b75f9bf3f0">
  <xsd:schema xmlns:xsd="http://www.w3.org/2001/XMLSchema" xmlns:xs="http://www.w3.org/2001/XMLSchema" xmlns:p="http://schemas.microsoft.com/office/2006/metadata/properties" xmlns:ns3="e87d27d7-bb2c-46a9-993c-ed4a8489874a" targetNamespace="http://schemas.microsoft.com/office/2006/metadata/properties" ma:root="true" ma:fieldsID="c768ff1103a8b6ba425defd98230b68f" ns3:_="">
    <xsd:import namespace="e87d27d7-bb2c-46a9-993c-ed4a8489874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7d27d7-bb2c-46a9-993c-ed4a8489874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9B4E0-5D8D-49FA-A7B8-B8134ED34F26}">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87d27d7-bb2c-46a9-993c-ed4a8489874a"/>
  </ds:schemaRefs>
</ds:datastoreItem>
</file>

<file path=customXml/itemProps2.xml><?xml version="1.0" encoding="utf-8"?>
<ds:datastoreItem xmlns:ds="http://schemas.openxmlformats.org/officeDocument/2006/customXml" ds:itemID="{019FA467-B263-494A-A3AC-BCA1D4DA7BE5}">
  <ds:schemaRefs>
    <ds:schemaRef ds:uri="http://schemas.microsoft.com/sharepoint/v3/contenttype/forms"/>
  </ds:schemaRefs>
</ds:datastoreItem>
</file>

<file path=customXml/itemProps3.xml><?xml version="1.0" encoding="utf-8"?>
<ds:datastoreItem xmlns:ds="http://schemas.openxmlformats.org/officeDocument/2006/customXml" ds:itemID="{A935CFDC-2968-44F1-BCAA-7064386E3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7d27d7-bb2c-46a9-993c-ed4a84898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4775</TotalTime>
  <Words>1051</Words>
  <Application>Microsoft Office PowerPoint</Application>
  <PresentationFormat>מסך רחב</PresentationFormat>
  <Paragraphs>148</Paragraphs>
  <Slides>23</Slides>
  <Notes>21</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23</vt:i4>
      </vt:variant>
    </vt:vector>
  </HeadingPairs>
  <TitlesOfParts>
    <vt:vector size="29" baseType="lpstr">
      <vt:lpstr>Arial</vt:lpstr>
      <vt:lpstr>Aptos Display</vt:lpstr>
      <vt:lpstr>Calibri</vt:lpstr>
      <vt:lpstr>Rubik</vt:lpstr>
      <vt:lpstr>Aptos</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דוגמאות: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Dana Kozlovski</dc:creator>
  <cp:lastModifiedBy>Ainat Behrend</cp:lastModifiedBy>
  <cp:revision>44</cp:revision>
  <dcterms:created xsi:type="dcterms:W3CDTF">2024-08-18T09:35:29Z</dcterms:created>
  <dcterms:modified xsi:type="dcterms:W3CDTF">2025-07-08T19:10:17Z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0x010100FD9D2417ACFEAE40B590A8C9C04C8091</vt:lpwstr>
  </property>
</Properties>
</file>